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sldIdLst>
    <p:sldId id="256" r:id="rId5"/>
    <p:sldId id="257" r:id="rId6"/>
    <p:sldId id="258" r:id="rId7"/>
    <p:sldId id="259" r:id="rId8"/>
    <p:sldId id="260" r:id="rId9"/>
    <p:sldId id="276" r:id="rId10"/>
    <p:sldId id="283" r:id="rId11"/>
    <p:sldId id="284" r:id="rId12"/>
    <p:sldId id="285" r:id="rId13"/>
    <p:sldId id="282" r:id="rId14"/>
    <p:sldId id="286" r:id="rId15"/>
    <p:sldId id="287" r:id="rId16"/>
    <p:sldId id="263" r:id="rId17"/>
    <p:sldId id="264" r:id="rId18"/>
    <p:sldId id="265" r:id="rId19"/>
    <p:sldId id="288" r:id="rId20"/>
    <p:sldId id="266" r:id="rId21"/>
    <p:sldId id="267" r:id="rId22"/>
    <p:sldId id="289" r:id="rId23"/>
    <p:sldId id="268" r:id="rId24"/>
    <p:sldId id="290" r:id="rId25"/>
    <p:sldId id="291" r:id="rId26"/>
    <p:sldId id="270" r:id="rId27"/>
    <p:sldId id="271" r:id="rId28"/>
    <p:sldId id="272" r:id="rId29"/>
    <p:sldId id="281"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660"/>
  </p:normalViewPr>
  <p:slideViewPr>
    <p:cSldViewPr snapToGrid="0">
      <p:cViewPr varScale="1">
        <p:scale>
          <a:sx n="86" d="100"/>
          <a:sy n="86" d="100"/>
        </p:scale>
        <p:origin x="6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presProps" Target="pres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7/18/2022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6894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7/18/2022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1981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7/18/2022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927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7/18/2022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2749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7/18/2022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2908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7/18/2022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689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7/18/2022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406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7/18/2022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843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7/18/2022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846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7/18/2022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9978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7/18/2022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6760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7/18/2022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13046972"/>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10" r:id="rId8"/>
    <p:sldLayoutId id="2147483707" r:id="rId9"/>
    <p:sldLayoutId id="2147483708" r:id="rId10"/>
    <p:sldLayoutId id="2147483709"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2" Type="http://schemas.openxmlformats.org/officeDocument/2006/relationships/hyperlink" Target="https://dinarys.com/blog/custom-module-development" TargetMode="Externa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hyperlink" Target="https://pxhere.com/zh/photo/38668" TargetMode="External"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1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1.png" /></Relationships>
</file>

<file path=ppt/slides/_rels/slide21.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4.png" /></Relationships>
</file>

<file path=ppt/slides/_rels/slide2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5.png"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6.png" /></Relationships>
</file>

<file path=ppt/slides/_rels/slide2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7.png" /></Relationships>
</file>

<file path=ppt/slides/_rels/slide27.xml.rels><?xml version="1.0" encoding="UTF-8" standalone="yes"?>
<Relationships xmlns="http://schemas.openxmlformats.org/package/2006/relationships"><Relationship Id="rId3" Type="http://schemas.openxmlformats.org/officeDocument/2006/relationships/image" Target="../media/image28.jpeg" /><Relationship Id="rId7" Type="http://schemas.openxmlformats.org/officeDocument/2006/relationships/hyperlink" Target="https://creativecommons.org/licenses/by-nd/3.0/" TargetMode="Externa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hyperlink" Target="https://www.flickr.com/photos/4thglryofgod/18024929258" TargetMode="External" /></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New_York_City" TargetMode="External" /><Relationship Id="rId3" Type="http://schemas.openxmlformats.org/officeDocument/2006/relationships/image" Target="../media/image7.jpeg" /><Relationship Id="rId7" Type="http://schemas.openxmlformats.org/officeDocument/2006/relationships/hyperlink" Target="https://en.wikipedia.org/wiki/Online_grocer" TargetMode="External" /><Relationship Id="rId12" Type="http://schemas.openxmlformats.org/officeDocument/2006/relationships/hyperlink" Target="https://creativecommons.org/licenses/by-sa/3.0/" TargetMode="External" /><Relationship Id="rId2" Type="http://schemas.openxmlformats.org/officeDocument/2006/relationships/image" Target="../media/image6.png" /><Relationship Id="rId1" Type="http://schemas.openxmlformats.org/officeDocument/2006/relationships/slideLayout" Target="../slideLayouts/slideLayout2.xml" /><Relationship Id="rId6" Type="http://schemas.openxmlformats.org/officeDocument/2006/relationships/hyperlink" Target="http://www.picpedia.org/highway-signs/e/e-commerce.html" TargetMode="External" /><Relationship Id="rId11" Type="http://schemas.openxmlformats.org/officeDocument/2006/relationships/hyperlink" Target="https://en.wikipedia.org/wiki/Mobile_app" TargetMode="External" /><Relationship Id="rId5" Type="http://schemas.openxmlformats.org/officeDocument/2006/relationships/image" Target="../media/image8.jpeg" /><Relationship Id="rId10" Type="http://schemas.openxmlformats.org/officeDocument/2006/relationships/hyperlink" Target="https://en.wikipedia.org/wiki/Website" TargetMode="External" /><Relationship Id="rId4" Type="http://schemas.openxmlformats.org/officeDocument/2006/relationships/hyperlink" Target="https://webenglish.se/unit-6-health/" TargetMode="External" /><Relationship Id="rId9" Type="http://schemas.openxmlformats.org/officeDocument/2006/relationships/hyperlink" Target="https://en.wikipedia.org/wiki/Just-in-time_manufacturing"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4.png" /><Relationship Id="rId1" Type="http://schemas.openxmlformats.org/officeDocument/2006/relationships/slideLayout" Target="../slideLayouts/slideLayout2.xml" /><Relationship Id="rId5" Type="http://schemas.openxmlformats.org/officeDocument/2006/relationships/hyperlink" Target="https://creativecommons.org/licenses/by-nc/3.0/" TargetMode="External" /><Relationship Id="rId4" Type="http://schemas.openxmlformats.org/officeDocument/2006/relationships/hyperlink" Target="https://kpu.pressbooks.pub/businesswriting/chapter/understanding-team-dynamics/" TargetMode="Externa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3" descr="Close up of fluffy dandelion">
            <a:extLst>
              <a:ext uri="{FF2B5EF4-FFF2-40B4-BE49-F238E27FC236}">
                <a16:creationId xmlns:a16="http://schemas.microsoft.com/office/drawing/2014/main" id="{AC7D8FD6-69F7-41FC-8AE1-DED78AD6A057}"/>
              </a:ext>
            </a:extLst>
          </p:cNvPr>
          <p:cNvPicPr>
            <a:picLocks noChangeAspect="1"/>
          </p:cNvPicPr>
          <p:nvPr/>
        </p:nvPicPr>
        <p:blipFill rotWithShape="1">
          <a:blip r:embed="rId4">
            <a:alphaModFix amt="60000"/>
          </a:blip>
          <a:srcRect r="-1" b="15725"/>
          <a:stretch/>
        </p:blipFill>
        <p:spPr>
          <a:xfrm>
            <a:off x="3048" y="1376"/>
            <a:ext cx="12188952" cy="6856624"/>
          </a:xfrm>
          <a:prstGeom prst="rect">
            <a:avLst/>
          </a:prstGeom>
        </p:spPr>
      </p:pic>
      <p:sp>
        <p:nvSpPr>
          <p:cNvPr id="2" name="Title 1">
            <a:extLst>
              <a:ext uri="{FF2B5EF4-FFF2-40B4-BE49-F238E27FC236}">
                <a16:creationId xmlns:a16="http://schemas.microsoft.com/office/drawing/2014/main" id="{4A2A7A1B-42B7-49AC-88B7-C1646BBC409A}"/>
              </a:ext>
            </a:extLst>
          </p:cNvPr>
          <p:cNvSpPr>
            <a:spLocks noGrp="1"/>
          </p:cNvSpPr>
          <p:nvPr>
            <p:ph type="ctrTitle"/>
          </p:nvPr>
        </p:nvSpPr>
        <p:spPr>
          <a:xfrm>
            <a:off x="1219202" y="-282843"/>
            <a:ext cx="9774619" cy="2474333"/>
          </a:xfrm>
        </p:spPr>
        <p:txBody>
          <a:bodyPr vert="horz" lIns="91440" tIns="45720" rIns="91440" bIns="45720" rtlCol="0" anchor="b">
            <a:normAutofit/>
          </a:bodyPr>
          <a:lstStyle/>
          <a:p>
            <a:r>
              <a:rPr lang="en-US" sz="4800" dirty="0">
                <a:solidFill>
                  <a:srgbClr val="FFFFFF"/>
                </a:solidFill>
                <a:highlight>
                  <a:srgbClr val="FF00FF"/>
                </a:highlight>
              </a:rPr>
              <a:t>Food Websites</a:t>
            </a:r>
          </a:p>
        </p:txBody>
      </p:sp>
      <p:sp>
        <p:nvSpPr>
          <p:cNvPr id="3" name="Subtitle 2">
            <a:extLst>
              <a:ext uri="{FF2B5EF4-FFF2-40B4-BE49-F238E27FC236}">
                <a16:creationId xmlns:a16="http://schemas.microsoft.com/office/drawing/2014/main" id="{452ECBAB-E3E6-47B2-8F8C-0C699E4893E4}"/>
              </a:ext>
            </a:extLst>
          </p:cNvPr>
          <p:cNvSpPr>
            <a:spLocks noGrp="1"/>
          </p:cNvSpPr>
          <p:nvPr>
            <p:ph type="subTitle" idx="1"/>
          </p:nvPr>
        </p:nvSpPr>
        <p:spPr>
          <a:xfrm>
            <a:off x="1219202" y="3429000"/>
            <a:ext cx="9954076" cy="2514600"/>
          </a:xfrm>
        </p:spPr>
        <p:txBody>
          <a:bodyPr vert="horz" lIns="91440" tIns="45720" rIns="91440" bIns="45720" rtlCol="0" anchor="ctr">
            <a:normAutofit/>
          </a:bodyPr>
          <a:lstStyle/>
          <a:p>
            <a:pPr indent="-228600">
              <a:buFont typeface="Arial" panose="020B0604020202020204" pitchFamily="34" charset="0"/>
              <a:buChar char="•"/>
            </a:pPr>
            <a:r>
              <a:rPr lang="en-US" sz="2400" dirty="0">
                <a:solidFill>
                  <a:srgbClr val="FFC000"/>
                </a:solidFill>
              </a:rPr>
              <a:t>Group Members</a:t>
            </a:r>
          </a:p>
          <a:p>
            <a:pPr indent="-228600">
              <a:buFont typeface="Arial" panose="020B0604020202020204" pitchFamily="34" charset="0"/>
              <a:buChar char="•"/>
            </a:pPr>
            <a:r>
              <a:rPr lang="en-US" sz="2400" dirty="0">
                <a:solidFill>
                  <a:srgbClr val="FFFFFF"/>
                </a:solidFill>
              </a:rPr>
              <a:t>1- Shivam Khetwal(2061929)</a:t>
            </a:r>
          </a:p>
          <a:p>
            <a:pPr indent="-228600">
              <a:buFont typeface="Arial" panose="020B0604020202020204" pitchFamily="34" charset="0"/>
              <a:buChar char="•"/>
            </a:pPr>
            <a:r>
              <a:rPr lang="en-US" sz="2400" dirty="0">
                <a:solidFill>
                  <a:srgbClr val="FFFFFF"/>
                </a:solidFill>
              </a:rPr>
              <a:t>2- Divyansh Joshi(2061805)</a:t>
            </a:r>
          </a:p>
          <a:p>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spTree>
    <p:extLst>
      <p:ext uri="{BB962C8B-B14F-4D97-AF65-F5344CB8AC3E}">
        <p14:creationId xmlns:p14="http://schemas.microsoft.com/office/powerpoint/2010/main" val="18495298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BCCF-269C-F6A8-5B5B-FCB210BC0682}"/>
              </a:ext>
            </a:extLst>
          </p:cNvPr>
          <p:cNvSpPr>
            <a:spLocks noGrp="1"/>
          </p:cNvSpPr>
          <p:nvPr>
            <p:ph type="title"/>
          </p:nvPr>
        </p:nvSpPr>
        <p:spPr/>
        <p:txBody>
          <a:bodyPr>
            <a:normAutofit fontScale="90000"/>
          </a:bodyPr>
          <a:lstStyle/>
          <a:p>
            <a:r>
              <a:rPr lang="en-IN" i="0" u="sng" dirty="0">
                <a:effectLst/>
                <a:latin typeface="Montserrat" panose="00000500000000000000" pitchFamily="2" charset="0"/>
              </a:rPr>
              <a:t>Final thoughts(Conclusion)</a:t>
            </a:r>
            <a:br>
              <a:rPr lang="en-IN" i="0" u="sng" dirty="0">
                <a:effectLst/>
                <a:latin typeface="Montserrat" panose="00000500000000000000" pitchFamily="2" charset="0"/>
              </a:rPr>
            </a:br>
            <a:endParaRPr lang="en-IN" u="sng" dirty="0"/>
          </a:p>
        </p:txBody>
      </p:sp>
      <p:sp>
        <p:nvSpPr>
          <p:cNvPr id="3" name="Content Placeholder 2">
            <a:extLst>
              <a:ext uri="{FF2B5EF4-FFF2-40B4-BE49-F238E27FC236}">
                <a16:creationId xmlns:a16="http://schemas.microsoft.com/office/drawing/2014/main" id="{86CDADD6-BE15-A6E2-E912-8FD1C5690895}"/>
              </a:ext>
            </a:extLst>
          </p:cNvPr>
          <p:cNvSpPr>
            <a:spLocks noGrp="1"/>
          </p:cNvSpPr>
          <p:nvPr>
            <p:ph idx="1"/>
          </p:nvPr>
        </p:nvSpPr>
        <p:spPr>
          <a:xfrm>
            <a:off x="838200" y="1562470"/>
            <a:ext cx="10515600" cy="4582743"/>
          </a:xfrm>
        </p:spPr>
        <p:txBody>
          <a:bodyPr/>
          <a:lstStyle/>
          <a:p>
            <a:r>
              <a:rPr lang="en-US" b="0" i="0" dirty="0">
                <a:solidFill>
                  <a:srgbClr val="000000"/>
                </a:solidFill>
                <a:effectLst/>
                <a:latin typeface="Montserrat" panose="00000500000000000000" pitchFamily="2" charset="0"/>
              </a:rPr>
              <a:t>The food delivery market is viral among consumers. Moreover, it is a prospective field for investments. </a:t>
            </a:r>
          </a:p>
          <a:p>
            <a:r>
              <a:rPr lang="en-US" b="0" i="0" dirty="0">
                <a:solidFill>
                  <a:srgbClr val="000000"/>
                </a:solidFill>
                <a:effectLst/>
                <a:latin typeface="Montserrat" panose="00000500000000000000" pitchFamily="2" charset="0"/>
              </a:rPr>
              <a:t>If you want to create your food delivery website, you have two options. </a:t>
            </a:r>
          </a:p>
          <a:p>
            <a:r>
              <a:rPr lang="en-US" b="0" i="0" dirty="0">
                <a:solidFill>
                  <a:srgbClr val="000000"/>
                </a:solidFill>
                <a:effectLst/>
                <a:latin typeface="Montserrat" panose="00000500000000000000" pitchFamily="2" charset="0"/>
              </a:rPr>
              <a:t>You can use a template for your future site and hire a development team to customize it for your needs. Alternatively, you can hire a team to </a:t>
            </a:r>
            <a:r>
              <a:rPr lang="en-US" b="0" i="0" strike="noStrike" dirty="0">
                <a:solidFill>
                  <a:schemeClr val="tx1"/>
                </a:solidFill>
                <a:effectLst/>
                <a:latin typeface="Montserrat" panose="00000500000000000000" pitchFamily="2" charset="0"/>
                <a:hlinkClick r:id="rId2">
                  <a:extLst>
                    <a:ext uri="{A12FA001-AC4F-418D-AE19-62706E023703}">
                      <ahyp:hlinkClr xmlns:ahyp="http://schemas.microsoft.com/office/drawing/2018/hyperlinkcolor" val="tx"/>
                    </a:ext>
                  </a:extLst>
                </a:hlinkClick>
              </a:rPr>
              <a:t>develop a fully custom solution</a:t>
            </a:r>
            <a:r>
              <a:rPr lang="en-US" b="0" i="0" dirty="0">
                <a:solidFill>
                  <a:schemeClr val="tx1"/>
                </a:solidFill>
                <a:effectLst/>
                <a:latin typeface="Montserrat" panose="00000500000000000000" pitchFamily="2" charset="0"/>
              </a:rPr>
              <a:t> </a:t>
            </a:r>
            <a:r>
              <a:rPr lang="en-US" b="0" i="0" dirty="0">
                <a:solidFill>
                  <a:srgbClr val="000000"/>
                </a:solidFill>
                <a:effectLst/>
                <a:latin typeface="Montserrat" panose="00000500000000000000" pitchFamily="2" charset="0"/>
              </a:rPr>
              <a:t>for food ordering and delivery, which might be costly yet beneficial.</a:t>
            </a:r>
            <a:endParaRPr lang="en-IN" dirty="0"/>
          </a:p>
        </p:txBody>
      </p:sp>
    </p:spTree>
    <p:extLst>
      <p:ext uri="{BB962C8B-B14F-4D97-AF65-F5344CB8AC3E}">
        <p14:creationId xmlns:p14="http://schemas.microsoft.com/office/powerpoint/2010/main" val="87975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9B6D-0E88-699D-5136-569DE5E22838}"/>
              </a:ext>
            </a:extLst>
          </p:cNvPr>
          <p:cNvSpPr>
            <a:spLocks noGrp="1"/>
          </p:cNvSpPr>
          <p:nvPr>
            <p:ph type="title"/>
          </p:nvPr>
        </p:nvSpPr>
        <p:spPr/>
        <p:txBody>
          <a:bodyPr>
            <a:normAutofit fontScale="90000"/>
          </a:bodyPr>
          <a:lstStyle/>
          <a:p>
            <a:r>
              <a:rPr lang="en-US" b="1" i="0" dirty="0">
                <a:effectLst/>
                <a:latin typeface="Conv_GothamMedium"/>
              </a:rPr>
              <a:t>Why is a food delivery service important?</a:t>
            </a:r>
            <a:br>
              <a:rPr lang="en-US" b="0" i="0" dirty="0">
                <a:solidFill>
                  <a:srgbClr val="212529"/>
                </a:solidFill>
                <a:effectLst/>
                <a:latin typeface="Conv_GothamMedium"/>
              </a:rPr>
            </a:br>
            <a:endParaRPr lang="en-IN" dirty="0"/>
          </a:p>
        </p:txBody>
      </p:sp>
      <p:sp>
        <p:nvSpPr>
          <p:cNvPr id="3" name="Content Placeholder 2">
            <a:extLst>
              <a:ext uri="{FF2B5EF4-FFF2-40B4-BE49-F238E27FC236}">
                <a16:creationId xmlns:a16="http://schemas.microsoft.com/office/drawing/2014/main" id="{F9FB7D3D-2D76-B64E-9185-6F81E0D01AC1}"/>
              </a:ext>
            </a:extLst>
          </p:cNvPr>
          <p:cNvSpPr>
            <a:spLocks noGrp="1"/>
          </p:cNvSpPr>
          <p:nvPr>
            <p:ph idx="1"/>
          </p:nvPr>
        </p:nvSpPr>
        <p:spPr>
          <a:xfrm>
            <a:off x="838200" y="1447060"/>
            <a:ext cx="10515600" cy="4698153"/>
          </a:xfrm>
        </p:spPr>
        <p:txBody>
          <a:bodyPr>
            <a:normAutofit lnSpcReduction="10000"/>
          </a:bodyPr>
          <a:lstStyle/>
          <a:p>
            <a:r>
              <a:rPr lang="en-US" b="1" i="0" dirty="0">
                <a:solidFill>
                  <a:srgbClr val="000000"/>
                </a:solidFill>
                <a:effectLst/>
                <a:latin typeface="Conv_GothamLight"/>
              </a:rPr>
              <a:t>Wider Variety</a:t>
            </a:r>
            <a:br>
              <a:rPr lang="en-US" dirty="0"/>
            </a:br>
            <a:r>
              <a:rPr lang="en-US" b="0" i="0" dirty="0">
                <a:solidFill>
                  <a:srgbClr val="000000"/>
                </a:solidFill>
                <a:effectLst/>
                <a:latin typeface="Conv_GothamLight"/>
              </a:rPr>
              <a:t>Food delivery service gives a plethora of options to choose from at the comfort of your home. You can choose your </a:t>
            </a:r>
            <a:r>
              <a:rPr lang="en-US" b="0" i="0" dirty="0" err="1">
                <a:solidFill>
                  <a:srgbClr val="000000"/>
                </a:solidFill>
                <a:effectLst/>
                <a:latin typeface="Conv_GothamLight"/>
              </a:rPr>
              <a:t>favourite</a:t>
            </a:r>
            <a:r>
              <a:rPr lang="en-US" b="0" i="0" dirty="0">
                <a:solidFill>
                  <a:srgbClr val="000000"/>
                </a:solidFill>
                <a:effectLst/>
                <a:latin typeface="Conv_GothamLight"/>
              </a:rPr>
              <a:t> cuisine from a wide range of restaurants.</a:t>
            </a:r>
          </a:p>
          <a:p>
            <a:r>
              <a:rPr lang="en-US" b="1" i="0" dirty="0">
                <a:solidFill>
                  <a:srgbClr val="000000"/>
                </a:solidFill>
                <a:effectLst/>
                <a:latin typeface="Conv_GothamLight"/>
              </a:rPr>
              <a:t>Cost efficiency for Customers</a:t>
            </a:r>
            <a:br>
              <a:rPr lang="en-US" dirty="0"/>
            </a:br>
            <a:r>
              <a:rPr lang="en-US" b="0" i="0" dirty="0">
                <a:solidFill>
                  <a:srgbClr val="000000"/>
                </a:solidFill>
                <a:effectLst/>
                <a:latin typeface="Conv_GothamLight"/>
              </a:rPr>
              <a:t>It is cost-effective to order food, the reason is that you cut on your travelling expense and time. </a:t>
            </a:r>
            <a:endParaRPr lang="en-US" dirty="0">
              <a:solidFill>
                <a:srgbClr val="000000"/>
              </a:solidFill>
              <a:latin typeface="Conv_GothamLight"/>
            </a:endParaRPr>
          </a:p>
          <a:p>
            <a:r>
              <a:rPr lang="en-US" b="1" i="0" dirty="0">
                <a:solidFill>
                  <a:srgbClr val="000000"/>
                </a:solidFill>
                <a:effectLst/>
                <a:latin typeface="Conv_GothamLight"/>
              </a:rPr>
              <a:t>Easily Accessible</a:t>
            </a:r>
            <a:br>
              <a:rPr lang="en-US" dirty="0"/>
            </a:br>
            <a:r>
              <a:rPr lang="en-US" b="0" i="0" dirty="0">
                <a:solidFill>
                  <a:srgbClr val="000000"/>
                </a:solidFill>
                <a:effectLst/>
                <a:latin typeface="Conv_GothamLight"/>
              </a:rPr>
              <a:t>Just a smartphone with Android or iOS is needed that supports the app. Rest all is just a click away.</a:t>
            </a:r>
            <a:endParaRPr lang="en-IN" dirty="0"/>
          </a:p>
        </p:txBody>
      </p:sp>
    </p:spTree>
    <p:extLst>
      <p:ext uri="{BB962C8B-B14F-4D97-AF65-F5344CB8AC3E}">
        <p14:creationId xmlns:p14="http://schemas.microsoft.com/office/powerpoint/2010/main" val="408129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48754-5BEB-7487-1213-DB5476D78FF0}"/>
              </a:ext>
            </a:extLst>
          </p:cNvPr>
          <p:cNvSpPr>
            <a:spLocks noGrp="1"/>
          </p:cNvSpPr>
          <p:nvPr>
            <p:ph idx="1"/>
          </p:nvPr>
        </p:nvSpPr>
        <p:spPr>
          <a:xfrm>
            <a:off x="838200" y="656948"/>
            <a:ext cx="10515600" cy="5488265"/>
          </a:xfrm>
        </p:spPr>
        <p:txBody>
          <a:bodyPr/>
          <a:lstStyle/>
          <a:p>
            <a:r>
              <a:rPr lang="en-US" b="1" i="0" dirty="0">
                <a:solidFill>
                  <a:srgbClr val="000000"/>
                </a:solidFill>
                <a:effectLst/>
                <a:latin typeface="Conv_GothamLight"/>
              </a:rPr>
              <a:t>Varied Modes of Payment</a:t>
            </a:r>
            <a:br>
              <a:rPr lang="en-US" dirty="0"/>
            </a:br>
            <a:r>
              <a:rPr lang="en-US" b="0" i="0" dirty="0">
                <a:solidFill>
                  <a:srgbClr val="000000"/>
                </a:solidFill>
                <a:effectLst/>
                <a:latin typeface="Conv_GothamLight"/>
              </a:rPr>
              <a:t>Making a payment is quite convenient while placing an order for food delivery services.</a:t>
            </a:r>
            <a:endParaRPr lang="en-IN" dirty="0"/>
          </a:p>
        </p:txBody>
      </p:sp>
    </p:spTree>
    <p:extLst>
      <p:ext uri="{BB962C8B-B14F-4D97-AF65-F5344CB8AC3E}">
        <p14:creationId xmlns:p14="http://schemas.microsoft.com/office/powerpoint/2010/main" val="34432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building&#10;&#10;Description automatically generated">
            <a:extLst>
              <a:ext uri="{FF2B5EF4-FFF2-40B4-BE49-F238E27FC236}">
                <a16:creationId xmlns:a16="http://schemas.microsoft.com/office/drawing/2014/main" id="{FDF829F9-F58A-4375-B970-106FE4B4002E}"/>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241" r="2763" b="-1"/>
          <a:stretch/>
        </p:blipFill>
        <p:spPr>
          <a:xfrm>
            <a:off x="0" y="-2"/>
            <a:ext cx="12188952" cy="6856624"/>
          </a:xfrm>
          <a:prstGeom prst="rect">
            <a:avLst/>
          </a:prstGeom>
        </p:spPr>
      </p:pic>
      <p:sp>
        <p:nvSpPr>
          <p:cNvPr id="2" name="Title 1">
            <a:extLst>
              <a:ext uri="{FF2B5EF4-FFF2-40B4-BE49-F238E27FC236}">
                <a16:creationId xmlns:a16="http://schemas.microsoft.com/office/drawing/2014/main" id="{734D751C-12EA-4E9E-97F1-61F9738CACD8}"/>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Disadvantages</a:t>
            </a:r>
            <a:endParaRPr lang="en-IN" dirty="0">
              <a:solidFill>
                <a:srgbClr val="FFFFFF"/>
              </a:solidFill>
            </a:endParaRPr>
          </a:p>
        </p:txBody>
      </p:sp>
      <p:sp>
        <p:nvSpPr>
          <p:cNvPr id="3" name="Content Placeholder 2">
            <a:extLst>
              <a:ext uri="{FF2B5EF4-FFF2-40B4-BE49-F238E27FC236}">
                <a16:creationId xmlns:a16="http://schemas.microsoft.com/office/drawing/2014/main" id="{4D0CBD31-931E-4364-89E1-48697CF356B3}"/>
              </a:ext>
            </a:extLst>
          </p:cNvPr>
          <p:cNvSpPr>
            <a:spLocks noGrp="1"/>
          </p:cNvSpPr>
          <p:nvPr>
            <p:ph idx="1"/>
          </p:nvPr>
        </p:nvSpPr>
        <p:spPr>
          <a:xfrm>
            <a:off x="6816808" y="1046134"/>
            <a:ext cx="4977905" cy="5017076"/>
          </a:xfrm>
        </p:spPr>
        <p:txBody>
          <a:bodyPr anchor="ctr">
            <a:noAutofit/>
          </a:bodyPr>
          <a:lstStyle/>
          <a:p>
            <a:pPr algn="l" fontAlgn="base">
              <a:buFont typeface="+mj-lt"/>
              <a:buAutoNum type="arabicPeriod"/>
            </a:pPr>
            <a:r>
              <a:rPr lang="en-US" sz="1400" b="1" i="0" dirty="0">
                <a:solidFill>
                  <a:schemeClr val="tx1"/>
                </a:solidFill>
                <a:effectLst/>
                <a:latin typeface="inherit"/>
              </a:rPr>
              <a:t>Deliverymen Put Themselves in Danger</a:t>
            </a:r>
          </a:p>
          <a:p>
            <a:pPr algn="l" fontAlgn="base">
              <a:buFont typeface="+mj-lt"/>
              <a:buAutoNum type="arabicPeriod"/>
            </a:pPr>
            <a:r>
              <a:rPr lang="en-US" sz="1400" b="0" i="0" dirty="0">
                <a:solidFill>
                  <a:schemeClr val="tx1"/>
                </a:solidFill>
                <a:effectLst/>
                <a:latin typeface="poppins" panose="00000500000000000000" pitchFamily="2" charset="0"/>
              </a:rPr>
              <a:t>Whether it is a heatwave boiling down the city or it is snowing or raining heavily, a Delivery Boy is waiting outside the restaurant to pick and deliver your order. </a:t>
            </a:r>
          </a:p>
          <a:p>
            <a:pPr algn="l" fontAlgn="base">
              <a:buFont typeface="+mj-lt"/>
              <a:buAutoNum type="arabicPeriod"/>
            </a:pPr>
            <a:r>
              <a:rPr lang="en-US" sz="1400" b="1" i="0" dirty="0">
                <a:solidFill>
                  <a:schemeClr val="tx1"/>
                </a:solidFill>
                <a:effectLst/>
                <a:latin typeface="inherit"/>
              </a:rPr>
              <a:t>Disguised Increased Expense</a:t>
            </a:r>
          </a:p>
          <a:p>
            <a:pPr algn="l" fontAlgn="base">
              <a:buFont typeface="+mj-lt"/>
              <a:buAutoNum type="arabicPeriod"/>
            </a:pPr>
            <a:r>
              <a:rPr lang="en-US" sz="1400" b="1" i="0" dirty="0">
                <a:solidFill>
                  <a:schemeClr val="tx1"/>
                </a:solidFill>
                <a:effectLst/>
                <a:latin typeface="inherit"/>
              </a:rPr>
              <a:t>Revenue Conflicts Between The Restaurants and Delivery Providers</a:t>
            </a:r>
          </a:p>
          <a:p>
            <a:pPr algn="l" fontAlgn="base">
              <a:buFont typeface="+mj-lt"/>
              <a:buAutoNum type="arabicPeriod"/>
            </a:pPr>
            <a:r>
              <a:rPr lang="en-US" sz="1400" b="1" i="0" dirty="0">
                <a:solidFill>
                  <a:schemeClr val="tx1"/>
                </a:solidFill>
                <a:effectLst/>
                <a:latin typeface="inherit"/>
              </a:rPr>
              <a:t>Juggling With Your Health</a:t>
            </a:r>
          </a:p>
          <a:p>
            <a:pPr algn="l" fontAlgn="base">
              <a:buFont typeface="+mj-lt"/>
              <a:buAutoNum type="arabicPeriod"/>
            </a:pPr>
            <a:r>
              <a:rPr lang="en-US" sz="1400" b="0" i="0" dirty="0">
                <a:solidFill>
                  <a:schemeClr val="tx1"/>
                </a:solidFill>
                <a:effectLst/>
                <a:latin typeface="poppins" panose="00000500000000000000" pitchFamily="2" charset="0"/>
              </a:rPr>
              <a:t>the deliveries, the restaurants heat it up so quickly that it kills almost all the nutrients of the food you eat.</a:t>
            </a:r>
          </a:p>
          <a:p>
            <a:pPr algn="l" fontAlgn="base">
              <a:buFont typeface="+mj-lt"/>
              <a:buAutoNum type="arabicPeriod"/>
            </a:pPr>
            <a:r>
              <a:rPr lang="en-US" sz="1400" b="0" i="0" dirty="0">
                <a:solidFill>
                  <a:schemeClr val="tx1"/>
                </a:solidFill>
                <a:effectLst/>
                <a:latin typeface="poppins" panose="00000500000000000000" pitchFamily="2" charset="0"/>
              </a:rPr>
              <a:t>Moreover, many cases have been noted where people who consume this type of food, face health issues such as food poisoning and consumption on a regular basis, which makes them obese as well. </a:t>
            </a:r>
            <a:r>
              <a:rPr lang="en-US" sz="1400" b="1" i="0" dirty="0">
                <a:solidFill>
                  <a:schemeClr val="tx1"/>
                </a:solidFill>
                <a:effectLst/>
                <a:latin typeface="inherit"/>
              </a:rPr>
              <a:t>Compromise With the Food Quality</a:t>
            </a:r>
          </a:p>
          <a:p>
            <a:pPr algn="l" fontAlgn="base">
              <a:buFont typeface="+mj-lt"/>
              <a:buAutoNum type="arabicPeriod"/>
            </a:pPr>
            <a:r>
              <a:rPr lang="en-US" sz="1400" b="0" i="0" dirty="0">
                <a:solidFill>
                  <a:schemeClr val="tx1"/>
                </a:solidFill>
                <a:effectLst/>
                <a:latin typeface="poppins" panose="00000500000000000000" pitchFamily="2" charset="0"/>
              </a:rPr>
              <a:t>In comparison to eating out in a restaurant, the food from the delivery service is packed in plastic bags and may get cold if the distance of your restaurant is far from your delivery address.</a:t>
            </a:r>
            <a:endParaRPr lang="en-US" sz="1400" dirty="0">
              <a:solidFill>
                <a:schemeClr val="tx1"/>
              </a:solidFill>
            </a:endParaRPr>
          </a:p>
        </p:txBody>
      </p:sp>
    </p:spTree>
    <p:extLst>
      <p:ext uri="{BB962C8B-B14F-4D97-AF65-F5344CB8AC3E}">
        <p14:creationId xmlns:p14="http://schemas.microsoft.com/office/powerpoint/2010/main" val="10482569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A588-0920-4FE7-8898-F36768D12E56}"/>
              </a:ext>
            </a:extLst>
          </p:cNvPr>
          <p:cNvSpPr>
            <a:spLocks noGrp="1"/>
          </p:cNvSpPr>
          <p:nvPr>
            <p:ph type="title"/>
          </p:nvPr>
        </p:nvSpPr>
        <p:spPr>
          <a:xfrm>
            <a:off x="838200" y="365761"/>
            <a:ext cx="10114722" cy="450986"/>
          </a:xfrm>
        </p:spPr>
        <p:txBody>
          <a:bodyPr>
            <a:normAutofit fontScale="90000"/>
          </a:bodyPr>
          <a:lstStyle/>
          <a:p>
            <a:r>
              <a:rPr lang="en-US" dirty="0"/>
              <a:t>Reference to our code(Html code)</a:t>
            </a:r>
            <a:endParaRPr lang="en-IN" dirty="0"/>
          </a:p>
        </p:txBody>
      </p:sp>
      <p:cxnSp>
        <p:nvCxnSpPr>
          <p:cNvPr id="9" name="Straight Connector 8">
            <a:extLst>
              <a:ext uri="{FF2B5EF4-FFF2-40B4-BE49-F238E27FC236}">
                <a16:creationId xmlns:a16="http://schemas.microsoft.com/office/drawing/2014/main" id="{55CDEA76-6BC3-4E5C-B39A-EAA5C1AB661F}"/>
              </a:ext>
            </a:extLst>
          </p:cNvPr>
          <p:cNvCxnSpPr>
            <a:cxnSpLocks/>
          </p:cNvCxnSpPr>
          <p:nvPr/>
        </p:nvCxnSpPr>
        <p:spPr>
          <a:xfrm>
            <a:off x="5980045" y="1076325"/>
            <a:ext cx="1" cy="585974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A99F897B-5374-D9F7-707E-AA290F3E0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1076325"/>
            <a:ext cx="5486400" cy="53670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2EE603B-AD49-6389-7E06-1E72724AF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56" y="1076324"/>
            <a:ext cx="5586308" cy="5367037"/>
          </a:xfrm>
          <a:prstGeom prst="rect">
            <a:avLst/>
          </a:prstGeom>
        </p:spPr>
      </p:pic>
    </p:spTree>
    <p:extLst>
      <p:ext uri="{BB962C8B-B14F-4D97-AF65-F5344CB8AC3E}">
        <p14:creationId xmlns:p14="http://schemas.microsoft.com/office/powerpoint/2010/main" val="518021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2684A98-A0A7-4CDF-98C4-60029605DB5F}"/>
              </a:ext>
            </a:extLst>
          </p:cNvPr>
          <p:cNvCxnSpPr/>
          <p:nvPr/>
        </p:nvCxnSpPr>
        <p:spPr>
          <a:xfrm>
            <a:off x="6319033"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 application&#10;&#10;Description automatically generated">
            <a:extLst>
              <a:ext uri="{FF2B5EF4-FFF2-40B4-BE49-F238E27FC236}">
                <a16:creationId xmlns:a16="http://schemas.microsoft.com/office/drawing/2014/main" id="{4379894B-896A-89E2-C613-185B314D6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61" y="0"/>
            <a:ext cx="5592933"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EF485F9-0B68-A1CE-7262-AEA1AC84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6" y="0"/>
            <a:ext cx="5776403" cy="6858000"/>
          </a:xfrm>
          <a:prstGeom prst="rect">
            <a:avLst/>
          </a:prstGeom>
        </p:spPr>
      </p:pic>
    </p:spTree>
    <p:extLst>
      <p:ext uri="{BB962C8B-B14F-4D97-AF65-F5344CB8AC3E}">
        <p14:creationId xmlns:p14="http://schemas.microsoft.com/office/powerpoint/2010/main" val="3586583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9F25540-37BC-669C-B7EB-E8876181E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04" y="0"/>
            <a:ext cx="5236791" cy="685800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77A12D97-FC6A-7C1E-497D-0C6FC1237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032" y="0"/>
            <a:ext cx="5879303" cy="6858000"/>
          </a:xfrm>
          <a:prstGeom prst="rect">
            <a:avLst/>
          </a:prstGeom>
        </p:spPr>
      </p:pic>
    </p:spTree>
    <p:extLst>
      <p:ext uri="{BB962C8B-B14F-4D97-AF65-F5344CB8AC3E}">
        <p14:creationId xmlns:p14="http://schemas.microsoft.com/office/powerpoint/2010/main" val="22060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0A6DE-D00D-441E-B028-8947BE4904D9}"/>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CSS code</a:t>
            </a:r>
          </a:p>
        </p:txBody>
      </p:sp>
    </p:spTree>
    <p:extLst>
      <p:ext uri="{BB962C8B-B14F-4D97-AF65-F5344CB8AC3E}">
        <p14:creationId xmlns:p14="http://schemas.microsoft.com/office/powerpoint/2010/main" val="38093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6" name="Picture 5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8" name="Rectangle 5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0" name="Rectangle 59">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2" name="Rectangle 61">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descr="Graphical user interface, text&#10;&#10;Description automatically generated">
            <a:extLst>
              <a:ext uri="{FF2B5EF4-FFF2-40B4-BE49-F238E27FC236}">
                <a16:creationId xmlns:a16="http://schemas.microsoft.com/office/drawing/2014/main" id="{8F21D9BB-76F1-BF3B-D113-163E1D14BE31}"/>
              </a:ext>
            </a:extLst>
          </p:cNvPr>
          <p:cNvPicPr>
            <a:picLocks noChangeAspect="1"/>
          </p:cNvPicPr>
          <p:nvPr/>
        </p:nvPicPr>
        <p:blipFill rotWithShape="1">
          <a:blip r:embed="rId3">
            <a:extLst>
              <a:ext uri="{28A0092B-C50C-407E-A947-70E740481C1C}">
                <a14:useLocalDpi xmlns:a14="http://schemas.microsoft.com/office/drawing/2010/main" val="0"/>
              </a:ext>
            </a:extLst>
          </a:blip>
          <a:srcRect r="2" b="17481"/>
          <a:stretch/>
        </p:blipFill>
        <p:spPr>
          <a:xfrm>
            <a:off x="381000" y="304800"/>
            <a:ext cx="11365006" cy="6096000"/>
          </a:xfrm>
          <a:prstGeom prst="rect">
            <a:avLst/>
          </a:prstGeom>
        </p:spPr>
      </p:pic>
      <p:sp>
        <p:nvSpPr>
          <p:cNvPr id="79" name="Frame 63">
            <a:extLst>
              <a:ext uri="{FF2B5EF4-FFF2-40B4-BE49-F238E27FC236}">
                <a16:creationId xmlns:a16="http://schemas.microsoft.com/office/drawing/2014/main" id="{14719C7A-7103-4EF2-85F1-DE9CAE528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5494"/>
          </a:xfrm>
          <a:prstGeom prst="frame">
            <a:avLst>
              <a:gd name="adj1" fmla="val 792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Frame 65">
            <a:extLst>
              <a:ext uri="{FF2B5EF4-FFF2-40B4-BE49-F238E27FC236}">
                <a16:creationId xmlns:a16="http://schemas.microsoft.com/office/drawing/2014/main" id="{59C4A457-993E-4426-870D-BF0605010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5494"/>
          </a:xfrm>
          <a:prstGeom prst="frame">
            <a:avLst>
              <a:gd name="adj1" fmla="val 7876"/>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545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A0F4B98E-50D3-2A73-4A21-AC8E9B93DFA7}"/>
              </a:ext>
            </a:extLst>
          </p:cNvPr>
          <p:cNvPicPr>
            <a:picLocks noChangeAspect="1"/>
          </p:cNvPicPr>
          <p:nvPr/>
        </p:nvPicPr>
        <p:blipFill rotWithShape="1">
          <a:blip r:embed="rId2">
            <a:extLst>
              <a:ext uri="{28A0092B-C50C-407E-A947-70E740481C1C}">
                <a14:useLocalDpi xmlns:a14="http://schemas.microsoft.com/office/drawing/2010/main" val="0"/>
              </a:ext>
            </a:extLst>
          </a:blip>
          <a:srcRect r="2" b="11708"/>
          <a:stretch/>
        </p:blipFill>
        <p:spPr>
          <a:xfrm>
            <a:off x="381000" y="304800"/>
            <a:ext cx="11365006" cy="6096000"/>
          </a:xfrm>
          <a:prstGeom prst="rect">
            <a:avLst/>
          </a:prstGeom>
        </p:spPr>
      </p:pic>
      <p:sp>
        <p:nvSpPr>
          <p:cNvPr id="14" name="Frame 13">
            <a:extLst>
              <a:ext uri="{FF2B5EF4-FFF2-40B4-BE49-F238E27FC236}">
                <a16:creationId xmlns:a16="http://schemas.microsoft.com/office/drawing/2014/main" id="{14719C7A-7103-4EF2-85F1-DE9CAE528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5494"/>
          </a:xfrm>
          <a:prstGeom prst="frame">
            <a:avLst>
              <a:gd name="adj1" fmla="val 7920"/>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59C4A457-993E-4426-870D-BF0605010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5494"/>
          </a:xfrm>
          <a:prstGeom prst="frame">
            <a:avLst>
              <a:gd name="adj1" fmla="val 7876"/>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992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Rectangle 3">
            <a:extLst>
              <a:ext uri="{FF2B5EF4-FFF2-40B4-BE49-F238E27FC236}">
                <a16:creationId xmlns:a16="http://schemas.microsoft.com/office/drawing/2014/main" id="{6A36AF85-95AA-4EE6-9C4D-EF3EBEC4F863}"/>
              </a:ext>
            </a:extLst>
          </p:cNvPr>
          <p:cNvSpPr/>
          <p:nvPr/>
        </p:nvSpPr>
        <p:spPr>
          <a:xfrm>
            <a:off x="6553200" y="586992"/>
            <a:ext cx="4953000" cy="1664573"/>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p>
            <a:pPr>
              <a:spcBef>
                <a:spcPct val="0"/>
              </a:spcBef>
              <a:spcAft>
                <a:spcPts val="600"/>
              </a:spcAft>
            </a:pPr>
            <a:r>
              <a:rPr lang="en-US" sz="4400" b="1" cap="none" spc="0">
                <a:ln/>
                <a:solidFill>
                  <a:schemeClr val="tx2"/>
                </a:solidFill>
                <a:effectLst/>
                <a:latin typeface="+mj-lt"/>
                <a:ea typeface="+mj-ea"/>
                <a:cs typeface="+mj-cs"/>
              </a:rPr>
              <a:t>Contents</a:t>
            </a:r>
          </a:p>
        </p:txBody>
      </p:sp>
      <p:sp>
        <p:nvSpPr>
          <p:cNvPr id="3" name="Content Placeholder 2">
            <a:extLst>
              <a:ext uri="{FF2B5EF4-FFF2-40B4-BE49-F238E27FC236}">
                <a16:creationId xmlns:a16="http://schemas.microsoft.com/office/drawing/2014/main" id="{DA0DAE3E-F600-478F-AA6B-3CD36748B4BD}"/>
              </a:ext>
            </a:extLst>
          </p:cNvPr>
          <p:cNvSpPr>
            <a:spLocks noGrp="1"/>
          </p:cNvSpPr>
          <p:nvPr>
            <p:ph idx="1"/>
          </p:nvPr>
        </p:nvSpPr>
        <p:spPr>
          <a:xfrm>
            <a:off x="6553200" y="2411653"/>
            <a:ext cx="4952681" cy="3728613"/>
          </a:xfrm>
        </p:spPr>
        <p:txBody>
          <a:bodyPr vert="horz" lIns="91440" tIns="45720" rIns="91440" bIns="45720" rtlCol="0">
            <a:normAutofit/>
          </a:bodyPr>
          <a:lstStyle/>
          <a:p>
            <a:pPr>
              <a:lnSpc>
                <a:spcPct val="100000"/>
              </a:lnSpc>
            </a:pPr>
            <a:r>
              <a:rPr lang="en-US" sz="1800" dirty="0">
                <a:solidFill>
                  <a:schemeClr val="tx2"/>
                </a:solidFill>
              </a:rPr>
              <a:t>Introduction.</a:t>
            </a:r>
          </a:p>
          <a:p>
            <a:pPr>
              <a:lnSpc>
                <a:spcPct val="100000"/>
              </a:lnSpc>
            </a:pPr>
            <a:r>
              <a:rPr lang="en-US" sz="1800" dirty="0">
                <a:solidFill>
                  <a:schemeClr val="tx2"/>
                </a:solidFill>
              </a:rPr>
              <a:t>History of food delivery.</a:t>
            </a:r>
          </a:p>
          <a:p>
            <a:pPr>
              <a:lnSpc>
                <a:spcPct val="100000"/>
              </a:lnSpc>
            </a:pPr>
            <a:r>
              <a:rPr lang="en-US" sz="1800" dirty="0">
                <a:solidFill>
                  <a:schemeClr val="tx2"/>
                </a:solidFill>
              </a:rPr>
              <a:t>Types of Food  Websites</a:t>
            </a:r>
          </a:p>
          <a:p>
            <a:pPr>
              <a:lnSpc>
                <a:spcPct val="100000"/>
              </a:lnSpc>
            </a:pPr>
            <a:r>
              <a:rPr lang="en-US" sz="1800" dirty="0">
                <a:solidFill>
                  <a:schemeClr val="tx2"/>
                </a:solidFill>
              </a:rPr>
              <a:t>Cost to build a Food website</a:t>
            </a:r>
          </a:p>
          <a:p>
            <a:pPr>
              <a:lnSpc>
                <a:spcPct val="100000"/>
              </a:lnSpc>
            </a:pPr>
            <a:r>
              <a:rPr lang="en-US" sz="1800" dirty="0">
                <a:solidFill>
                  <a:schemeClr val="tx2"/>
                </a:solidFill>
              </a:rPr>
              <a:t>Advantages and disadvantages.</a:t>
            </a:r>
          </a:p>
          <a:p>
            <a:pPr>
              <a:lnSpc>
                <a:spcPct val="100000"/>
              </a:lnSpc>
            </a:pPr>
            <a:r>
              <a:rPr lang="en-US" sz="1800" dirty="0">
                <a:solidFill>
                  <a:schemeClr val="tx2"/>
                </a:solidFill>
              </a:rPr>
              <a:t>References to our website code.</a:t>
            </a:r>
          </a:p>
          <a:p>
            <a:pPr>
              <a:lnSpc>
                <a:spcPct val="100000"/>
              </a:lnSpc>
            </a:pPr>
            <a:r>
              <a:rPr lang="en-US" sz="1800" dirty="0">
                <a:solidFill>
                  <a:schemeClr val="tx2"/>
                </a:solidFill>
              </a:rPr>
              <a:t>Html code, CSS and JavaScript.</a:t>
            </a:r>
          </a:p>
          <a:p>
            <a:pPr>
              <a:lnSpc>
                <a:spcPct val="100000"/>
              </a:lnSpc>
            </a:pPr>
            <a:r>
              <a:rPr lang="en-US" sz="1800" dirty="0">
                <a:solidFill>
                  <a:schemeClr val="tx2"/>
                </a:solidFill>
              </a:rPr>
              <a:t>Conclusion.</a:t>
            </a:r>
          </a:p>
        </p:txBody>
      </p:sp>
      <p:pic>
        <p:nvPicPr>
          <p:cNvPr id="6" name="Picture 5" descr="Graphical user interface&#10;&#10;Description automatically generated">
            <a:extLst>
              <a:ext uri="{FF2B5EF4-FFF2-40B4-BE49-F238E27FC236}">
                <a16:creationId xmlns:a16="http://schemas.microsoft.com/office/drawing/2014/main" id="{F18D519B-4A9E-A952-42DF-807764FBE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67" y="537328"/>
            <a:ext cx="5028787" cy="5783344"/>
          </a:xfrm>
          <a:prstGeom prst="rect">
            <a:avLst/>
          </a:prstGeom>
        </p:spPr>
      </p:pic>
    </p:spTree>
    <p:extLst>
      <p:ext uri="{BB962C8B-B14F-4D97-AF65-F5344CB8AC3E}">
        <p14:creationId xmlns:p14="http://schemas.microsoft.com/office/powerpoint/2010/main" val="331838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7">
            <a:extLst>
              <a:ext uri="{FF2B5EF4-FFF2-40B4-BE49-F238E27FC236}">
                <a16:creationId xmlns:a16="http://schemas.microsoft.com/office/drawing/2014/main" id="{BBF9703A-116F-4B3B-B77F-03C8F82F22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40988" y="-43974"/>
            <a:ext cx="1447800" cy="1535750"/>
          </a:xfrm>
          <a:prstGeom prst="rect">
            <a:avLst/>
          </a:prstGeom>
        </p:spPr>
      </p:pic>
      <p:pic>
        <p:nvPicPr>
          <p:cNvPr id="20" name="Picture 19">
            <a:extLst>
              <a:ext uri="{FF2B5EF4-FFF2-40B4-BE49-F238E27FC236}">
                <a16:creationId xmlns:a16="http://schemas.microsoft.com/office/drawing/2014/main" id="{A1B4061D-A626-49CE-9EA0-6A70DA7D5F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sp>
        <p:nvSpPr>
          <p:cNvPr id="2" name="Rectangle 1">
            <a:extLst>
              <a:ext uri="{FF2B5EF4-FFF2-40B4-BE49-F238E27FC236}">
                <a16:creationId xmlns:a16="http://schemas.microsoft.com/office/drawing/2014/main" id="{9F19CACC-1F93-B58D-0189-8A41BE38BB58}"/>
              </a:ext>
            </a:extLst>
          </p:cNvPr>
          <p:cNvSpPr/>
          <p:nvPr/>
        </p:nvSpPr>
        <p:spPr>
          <a:xfrm>
            <a:off x="4260819" y="2967335"/>
            <a:ext cx="3670364" cy="1754326"/>
          </a:xfrm>
          <a:prstGeom prst="rect">
            <a:avLst/>
          </a:prstGeom>
          <a:noFill/>
        </p:spPr>
        <p:txBody>
          <a:bodyPr wrap="none" lIns="91440" tIns="45720" rIns="91440" bIns="45720">
            <a:spAutoFit/>
          </a:bodyPr>
          <a:lstStyle/>
          <a:p>
            <a:pPr algn="ctr"/>
            <a:r>
              <a:rPr lang="en-US" sz="5400" b="1" cap="none" spc="0" dirty="0">
                <a:ln/>
                <a:solidFill>
                  <a:schemeClr val="bg1"/>
                </a:solidFill>
                <a:effectLst>
                  <a:outerShdw blurRad="38100" dist="19050" dir="2700000" algn="tl" rotWithShape="0">
                    <a:schemeClr val="dk1">
                      <a:lumMod val="50000"/>
                      <a:alpha val="40000"/>
                    </a:schemeClr>
                  </a:outerShdw>
                </a:effectLst>
              </a:rPr>
              <a:t>JavaScript</a:t>
            </a:r>
          </a:p>
          <a:p>
            <a:pPr algn="ctr"/>
            <a:endParaRPr lang="en-US" sz="5400" b="1" cap="none" spc="0" dirty="0">
              <a:ln/>
              <a:solidFill>
                <a:schemeClr val="bg1"/>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06014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Text&#10;&#10;Description automatically generated">
            <a:extLst>
              <a:ext uri="{FF2B5EF4-FFF2-40B4-BE49-F238E27FC236}">
                <a16:creationId xmlns:a16="http://schemas.microsoft.com/office/drawing/2014/main" id="{9B0EC899-A579-F04C-1C2C-9F868D17160A}"/>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9693" r="-1" b="11077"/>
          <a:stretch/>
        </p:blipFill>
        <p:spPr>
          <a:xfrm>
            <a:off x="20" y="10"/>
            <a:ext cx="12188932" cy="6856614"/>
          </a:xfrm>
          <a:prstGeom prst="rect">
            <a:avLst/>
          </a:prstGeom>
        </p:spPr>
      </p:pic>
    </p:spTree>
    <p:extLst>
      <p:ext uri="{BB962C8B-B14F-4D97-AF65-F5344CB8AC3E}">
        <p14:creationId xmlns:p14="http://schemas.microsoft.com/office/powerpoint/2010/main" val="4283818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Text&#10;&#10;Description automatically generated">
            <a:extLst>
              <a:ext uri="{FF2B5EF4-FFF2-40B4-BE49-F238E27FC236}">
                <a16:creationId xmlns:a16="http://schemas.microsoft.com/office/drawing/2014/main" id="{C2FFED0F-81A5-6EF6-625D-BDC06CD663A1}"/>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r="-1" b="17274"/>
          <a:stretch/>
        </p:blipFill>
        <p:spPr>
          <a:xfrm>
            <a:off x="20" y="10"/>
            <a:ext cx="12188932" cy="6856614"/>
          </a:xfrm>
          <a:prstGeom prst="rect">
            <a:avLst/>
          </a:prstGeom>
        </p:spPr>
      </p:pic>
    </p:spTree>
    <p:extLst>
      <p:ext uri="{BB962C8B-B14F-4D97-AF65-F5344CB8AC3E}">
        <p14:creationId xmlns:p14="http://schemas.microsoft.com/office/powerpoint/2010/main" val="790529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2" name="Picture 8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4" name="Rectangle 8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6" name="Rectangle 8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87">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315127A-A47F-6626-647C-209B3A2CFAB8}"/>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t="4228" r="-1" b="2016"/>
          <a:stretch/>
        </p:blipFill>
        <p:spPr>
          <a:xfrm>
            <a:off x="20" y="10"/>
            <a:ext cx="12188932" cy="6856614"/>
          </a:xfrm>
          <a:prstGeom prst="rect">
            <a:avLst/>
          </a:prstGeom>
        </p:spPr>
      </p:pic>
      <p:sp>
        <p:nvSpPr>
          <p:cNvPr id="2" name="Title 1">
            <a:extLst>
              <a:ext uri="{FF2B5EF4-FFF2-40B4-BE49-F238E27FC236}">
                <a16:creationId xmlns:a16="http://schemas.microsoft.com/office/drawing/2014/main" id="{871E7B21-15D4-419C-8A43-AE3DA1106A36}"/>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Website Output</a:t>
            </a:r>
          </a:p>
        </p:txBody>
      </p:sp>
    </p:spTree>
    <p:extLst>
      <p:ext uri="{BB962C8B-B14F-4D97-AF65-F5344CB8AC3E}">
        <p14:creationId xmlns:p14="http://schemas.microsoft.com/office/powerpoint/2010/main" val="345792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6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1" name="Picture 7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2" name="Rectangle 7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3" name="Rectangle 7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4" name="Rectangle 77">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3">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application, website&#10;&#10;Description automatically generated">
            <a:extLst>
              <a:ext uri="{FF2B5EF4-FFF2-40B4-BE49-F238E27FC236}">
                <a16:creationId xmlns:a16="http://schemas.microsoft.com/office/drawing/2014/main" id="{32CC5897-0989-1D58-DFF5-E37F8655A67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r="-1" b="6633"/>
          <a:stretch/>
        </p:blipFill>
        <p:spPr>
          <a:xfrm>
            <a:off x="20" y="10"/>
            <a:ext cx="12188932" cy="6856614"/>
          </a:xfrm>
          <a:prstGeom prst="rect">
            <a:avLst/>
          </a:prstGeom>
        </p:spPr>
      </p:pic>
    </p:spTree>
    <p:extLst>
      <p:ext uri="{BB962C8B-B14F-4D97-AF65-F5344CB8AC3E}">
        <p14:creationId xmlns:p14="http://schemas.microsoft.com/office/powerpoint/2010/main" val="31490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0" name="Picture 4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2" name="Rectangle 5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Rectangle 5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55">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8D05516-49B6-8774-C181-6118C31EE5D3}"/>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t="6245" r="-1" b="-1"/>
          <a:stretch/>
        </p:blipFill>
        <p:spPr>
          <a:xfrm>
            <a:off x="20" y="10"/>
            <a:ext cx="12188932" cy="6856614"/>
          </a:xfrm>
          <a:prstGeom prst="rect">
            <a:avLst/>
          </a:prstGeom>
        </p:spPr>
      </p:pic>
    </p:spTree>
    <p:extLst>
      <p:ext uri="{BB962C8B-B14F-4D97-AF65-F5344CB8AC3E}">
        <p14:creationId xmlns:p14="http://schemas.microsoft.com/office/powerpoint/2010/main" val="901375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2" name="Rectangle 4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BE55BD94-F4D4-4A04-2FA9-008DC33955C9}"/>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t="6634" r="-1" b="-1"/>
          <a:stretch/>
        </p:blipFill>
        <p:spPr>
          <a:xfrm>
            <a:off x="20" y="10"/>
            <a:ext cx="12188932" cy="6856614"/>
          </a:xfrm>
          <a:prstGeom prst="rect">
            <a:avLst/>
          </a:prstGeom>
        </p:spPr>
      </p:pic>
    </p:spTree>
    <p:extLst>
      <p:ext uri="{BB962C8B-B14F-4D97-AF65-F5344CB8AC3E}">
        <p14:creationId xmlns:p14="http://schemas.microsoft.com/office/powerpoint/2010/main" val="300729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sunset, outdoor, dark&#10;&#10;Description automatically generated">
            <a:extLst>
              <a:ext uri="{FF2B5EF4-FFF2-40B4-BE49-F238E27FC236}">
                <a16:creationId xmlns:a16="http://schemas.microsoft.com/office/drawing/2014/main" id="{3C918E6D-1094-44AF-A26B-4DB3C0093F8E}"/>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15089"/>
          <a:stretch/>
        </p:blipFill>
        <p:spPr>
          <a:xfrm>
            <a:off x="-2988" y="10"/>
            <a:ext cx="12188952" cy="6856614"/>
          </a:xfrm>
          <a:prstGeom prst="rect">
            <a:avLst/>
          </a:prstGeom>
        </p:spPr>
      </p:pic>
      <p:pic>
        <p:nvPicPr>
          <p:cNvPr id="19" name="Picture 18">
            <a:extLst>
              <a:ext uri="{FF2B5EF4-FFF2-40B4-BE49-F238E27FC236}">
                <a16:creationId xmlns:a16="http://schemas.microsoft.com/office/drawing/2014/main" id="{E5D1D0CC-CCAC-438D-80EC-4CCECE93657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lum bright="70000" contrast="-70000"/>
            <a:alphaModFix amt="60000"/>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1" name="Picture 20">
            <a:extLst>
              <a:ext uri="{FF2B5EF4-FFF2-40B4-BE49-F238E27FC236}">
                <a16:creationId xmlns:a16="http://schemas.microsoft.com/office/drawing/2014/main" id="{0CBD1636-9054-40A5-A483-B554F6C5E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lum bright="70000" contrast="-70000"/>
            <a:alphaModFix amt="60000"/>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sp>
        <p:nvSpPr>
          <p:cNvPr id="6" name="TextBox 5">
            <a:extLst>
              <a:ext uri="{FF2B5EF4-FFF2-40B4-BE49-F238E27FC236}">
                <a16:creationId xmlns:a16="http://schemas.microsoft.com/office/drawing/2014/main" id="{4CC974F3-4AB8-4332-9C96-A1E8A8ADF422}"/>
              </a:ext>
            </a:extLst>
          </p:cNvPr>
          <p:cNvSpPr txBox="1"/>
          <p:nvPr/>
        </p:nvSpPr>
        <p:spPr>
          <a:xfrm>
            <a:off x="9556719" y="6656569"/>
            <a:ext cx="2629245"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ww.flickr.com/photos/4thglryofgod/18024929258">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IN" sz="700">
              <a:solidFill>
                <a:srgbClr val="FFFFFF"/>
              </a:solidFill>
            </a:endParaRPr>
          </a:p>
        </p:txBody>
      </p:sp>
    </p:spTree>
    <p:extLst>
      <p:ext uri="{BB962C8B-B14F-4D97-AF65-F5344CB8AC3E}">
        <p14:creationId xmlns:p14="http://schemas.microsoft.com/office/powerpoint/2010/main" val="280292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sky&#10;&#10;Description automatically generated">
            <a:extLst>
              <a:ext uri="{FF2B5EF4-FFF2-40B4-BE49-F238E27FC236}">
                <a16:creationId xmlns:a16="http://schemas.microsoft.com/office/drawing/2014/main" id="{844389B1-0CF5-45D5-8F52-01B36B235DC8}"/>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17" r="9122" b="1"/>
          <a:stretch/>
        </p:blipFill>
        <p:spPr>
          <a:xfrm>
            <a:off x="20" y="1376"/>
            <a:ext cx="6094455" cy="6856624"/>
          </a:xfrm>
          <a:prstGeom prst="rect">
            <a:avLst/>
          </a:prstGeom>
        </p:spPr>
      </p:pic>
      <p:sp>
        <p:nvSpPr>
          <p:cNvPr id="2" name="Title 1">
            <a:extLst>
              <a:ext uri="{FF2B5EF4-FFF2-40B4-BE49-F238E27FC236}">
                <a16:creationId xmlns:a16="http://schemas.microsoft.com/office/drawing/2014/main" id="{D384E2C4-7537-460B-9FD1-2199A3091446}"/>
              </a:ext>
            </a:extLst>
          </p:cNvPr>
          <p:cNvSpPr>
            <a:spLocks noGrp="1"/>
          </p:cNvSpPr>
          <p:nvPr>
            <p:ph type="title"/>
          </p:nvPr>
        </p:nvSpPr>
        <p:spPr>
          <a:xfrm>
            <a:off x="1198181" y="726066"/>
            <a:ext cx="4795282" cy="5018227"/>
          </a:xfrm>
        </p:spPr>
        <p:txBody>
          <a:bodyPr anchor="ctr">
            <a:normAutofit/>
          </a:bodyPr>
          <a:lstStyle/>
          <a:p>
            <a:r>
              <a:rPr lang="en-US" dirty="0">
                <a:solidFill>
                  <a:srgbClr val="FFFFFF"/>
                </a:solidFill>
              </a:rPr>
              <a:t>Introduction</a:t>
            </a:r>
            <a:endParaRPr lang="en-IN" dirty="0">
              <a:solidFill>
                <a:srgbClr val="FFFFFF"/>
              </a:solidFill>
            </a:endParaRPr>
          </a:p>
        </p:txBody>
      </p:sp>
      <p:pic>
        <p:nvPicPr>
          <p:cNvPr id="5" name="Picture 4" descr="A picture containing text, sky, outdoor, sign&#10;&#10;Description automatically generated">
            <a:extLst>
              <a:ext uri="{FF2B5EF4-FFF2-40B4-BE49-F238E27FC236}">
                <a16:creationId xmlns:a16="http://schemas.microsoft.com/office/drawing/2014/main" id="{46EAE7F8-DBE2-44D2-9FA7-CD3DB043E818}"/>
              </a:ext>
            </a:extLst>
          </p:cNvPr>
          <p:cNvPicPr>
            <a:picLocks noChangeAspect="1"/>
          </p:cNvPicPr>
          <p:nvPr/>
        </p:nvPicPr>
        <p:blipFill rotWithShape="1">
          <a:blip r:embed="rId5">
            <a:alphaModFix amt="6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276" r="21628"/>
          <a:stretch/>
        </p:blipFill>
        <p:spPr>
          <a:xfrm>
            <a:off x="6094475" y="10"/>
            <a:ext cx="6094475" cy="6857990"/>
          </a:xfrm>
          <a:prstGeom prst="rect">
            <a:avLst/>
          </a:prstGeom>
        </p:spPr>
      </p:pic>
      <p:sp>
        <p:nvSpPr>
          <p:cNvPr id="3" name="Content Placeholder 2">
            <a:extLst>
              <a:ext uri="{FF2B5EF4-FFF2-40B4-BE49-F238E27FC236}">
                <a16:creationId xmlns:a16="http://schemas.microsoft.com/office/drawing/2014/main" id="{8E31ECA1-5B33-482B-B2A3-85FD1A9E6C56}"/>
              </a:ext>
            </a:extLst>
          </p:cNvPr>
          <p:cNvSpPr>
            <a:spLocks noGrp="1"/>
          </p:cNvSpPr>
          <p:nvPr>
            <p:ph idx="1"/>
          </p:nvPr>
        </p:nvSpPr>
        <p:spPr>
          <a:xfrm>
            <a:off x="6781800" y="161925"/>
            <a:ext cx="4495800" cy="6353175"/>
          </a:xfrm>
        </p:spPr>
        <p:txBody>
          <a:bodyPr anchor="ctr">
            <a:noAutofit/>
          </a:bodyPr>
          <a:lstStyle/>
          <a:p>
            <a:pPr algn="l"/>
            <a:r>
              <a:rPr lang="en-US" sz="1500" b="0" i="0" dirty="0">
                <a:effectLst/>
                <a:latin typeface="Gotham SSm A"/>
              </a:rPr>
              <a:t>The key to a good food website— whether it’s a recipe blog, a restaurant website or selling a product— is </a:t>
            </a:r>
            <a:r>
              <a:rPr lang="en-US" sz="1500" b="0" dirty="0">
                <a:effectLst/>
                <a:latin typeface="Gotham SSm A"/>
              </a:rPr>
              <a:t>photography</a:t>
            </a:r>
            <a:r>
              <a:rPr lang="en-US" sz="1500" b="0" i="0" dirty="0">
                <a:effectLst/>
                <a:latin typeface="Gotham SSm A"/>
              </a:rPr>
              <a:t>. When you browse the designs below, notice how all the best designs have excellent photography.</a:t>
            </a:r>
          </a:p>
          <a:p>
            <a:pPr algn="l"/>
            <a:r>
              <a:rPr lang="en-US" sz="1500" b="0" i="0" dirty="0">
                <a:effectLst/>
                <a:latin typeface="Gotham SSm A"/>
              </a:rPr>
              <a:t>A good food website design don’t need to be ornamental— it can be simple and straightforward in order to let the food photography shine. It’s not that branding isn’t important, it’s just that it’s best communicated through colors and logos.</a:t>
            </a:r>
          </a:p>
          <a:p>
            <a:pPr algn="l"/>
            <a:r>
              <a:rPr lang="en-US" sz="1500" b="1" i="0" dirty="0" err="1">
                <a:effectLst/>
                <a:latin typeface="Arial" panose="020B0604020202020204" pitchFamily="34" charset="0"/>
              </a:rPr>
              <a:t>FreshDirect</a:t>
            </a:r>
            <a:r>
              <a:rPr lang="en-US" sz="1500" b="0" i="0" dirty="0">
                <a:effectLst/>
                <a:latin typeface="Arial" panose="020B0604020202020204" pitchFamily="34" charset="0"/>
              </a:rPr>
              <a:t> is an </a:t>
            </a:r>
            <a:r>
              <a:rPr lang="en-US" sz="1500" b="0" i="0" strike="noStrike" dirty="0">
                <a:effectLst/>
                <a:latin typeface="Arial" panose="020B0604020202020204" pitchFamily="34" charset="0"/>
                <a:hlinkClick r:id="rId7" tooltip="Online grocer">
                  <a:extLst>
                    <a:ext uri="{A12FA001-AC4F-418D-AE19-62706E023703}">
                      <ahyp:hlinkClr xmlns:ahyp="http://schemas.microsoft.com/office/drawing/2018/hyperlinkcolor" val="tx"/>
                    </a:ext>
                  </a:extLst>
                </a:hlinkClick>
              </a:rPr>
              <a:t>online grocery</a:t>
            </a:r>
            <a:r>
              <a:rPr lang="en-US" sz="1500" b="0" i="0" dirty="0">
                <a:effectLst/>
                <a:latin typeface="Arial" panose="020B0604020202020204" pitchFamily="34" charset="0"/>
              </a:rPr>
              <a:t> delivery service in the United States. Initially established in </a:t>
            </a:r>
            <a:r>
              <a:rPr lang="en-US" sz="1500" b="0" i="0" u="none" strike="noStrike" dirty="0">
                <a:effectLst/>
                <a:latin typeface="Arial" panose="020B0604020202020204" pitchFamily="34" charset="0"/>
                <a:hlinkClick r:id="rId8" tooltip="New York City">
                  <a:extLst>
                    <a:ext uri="{A12FA001-AC4F-418D-AE19-62706E023703}">
                      <ahyp:hlinkClr xmlns:ahyp="http://schemas.microsoft.com/office/drawing/2018/hyperlinkcolor" val="tx"/>
                    </a:ext>
                  </a:extLst>
                </a:hlinkClick>
              </a:rPr>
              <a:t>New York City</a:t>
            </a:r>
            <a:r>
              <a:rPr lang="en-US" sz="1500" b="0" i="0" dirty="0">
                <a:effectLst/>
                <a:latin typeface="Arial" panose="020B0604020202020204" pitchFamily="34" charset="0"/>
              </a:rPr>
              <a:t>, the company expanded to include much of the New York Metropolitan area as well as select counties in New Jersey.</a:t>
            </a:r>
          </a:p>
          <a:p>
            <a:pPr algn="l"/>
            <a:r>
              <a:rPr lang="en-US" sz="1500" b="0" i="0" dirty="0" err="1">
                <a:effectLst/>
                <a:latin typeface="Arial" panose="020B0604020202020204" pitchFamily="34" charset="0"/>
              </a:rPr>
              <a:t>FreshDirect</a:t>
            </a:r>
            <a:r>
              <a:rPr lang="en-US" sz="1500" b="0" i="0" dirty="0">
                <a:effectLst/>
                <a:latin typeface="Arial" panose="020B0604020202020204" pitchFamily="34" charset="0"/>
              </a:rPr>
              <a:t> custom-packages groceries and meals for its customers using </a:t>
            </a:r>
            <a:r>
              <a:rPr lang="en-US" sz="1500" b="0" i="0" u="none" strike="noStrike" dirty="0">
                <a:effectLst/>
                <a:latin typeface="Arial" panose="020B0604020202020204" pitchFamily="34" charset="0"/>
                <a:hlinkClick r:id="rId9" tooltip="Just-in-time manufacturing">
                  <a:extLst>
                    <a:ext uri="{A12FA001-AC4F-418D-AE19-62706E023703}">
                      <ahyp:hlinkClr xmlns:ahyp="http://schemas.microsoft.com/office/drawing/2018/hyperlinkcolor" val="tx"/>
                    </a:ext>
                  </a:extLst>
                </a:hlinkClick>
              </a:rPr>
              <a:t>just-in-time manufacturing</a:t>
            </a:r>
            <a:r>
              <a:rPr lang="en-US" sz="1500" b="0" i="0" dirty="0">
                <a:effectLst/>
                <a:latin typeface="Arial" panose="020B0604020202020204" pitchFamily="34" charset="0"/>
              </a:rPr>
              <a:t>, a practice that reduces waste, and improves quality and freshness.</a:t>
            </a:r>
          </a:p>
          <a:p>
            <a:pPr algn="l"/>
            <a:r>
              <a:rPr lang="en-US" sz="1500" b="0" i="0" dirty="0">
                <a:effectLst/>
                <a:latin typeface="Arial" panose="020B0604020202020204" pitchFamily="34" charset="0"/>
              </a:rPr>
              <a:t>The company offers its services via a </a:t>
            </a:r>
            <a:r>
              <a:rPr lang="en-US" sz="1500" b="0" i="0" u="none" strike="noStrike" dirty="0">
                <a:effectLst/>
                <a:latin typeface="Arial" panose="020B0604020202020204" pitchFamily="34" charset="0"/>
                <a:hlinkClick r:id="rId10" tooltip="Website">
                  <a:extLst>
                    <a:ext uri="{A12FA001-AC4F-418D-AE19-62706E023703}">
                      <ahyp:hlinkClr xmlns:ahyp="http://schemas.microsoft.com/office/drawing/2018/hyperlinkcolor" val="tx"/>
                    </a:ext>
                  </a:extLst>
                </a:hlinkClick>
              </a:rPr>
              <a:t>website</a:t>
            </a:r>
            <a:r>
              <a:rPr lang="en-US" sz="1500" b="0" i="0" dirty="0">
                <a:effectLst/>
                <a:latin typeface="Arial" panose="020B0604020202020204" pitchFamily="34" charset="0"/>
              </a:rPr>
              <a:t> and </a:t>
            </a:r>
            <a:r>
              <a:rPr lang="en-US" sz="1500" b="0" i="0" u="none" strike="noStrike" dirty="0">
                <a:effectLst/>
                <a:latin typeface="Arial" panose="020B0604020202020204" pitchFamily="34" charset="0"/>
                <a:hlinkClick r:id="rId11" tooltip="Mobile app">
                  <a:extLst>
                    <a:ext uri="{A12FA001-AC4F-418D-AE19-62706E023703}">
                      <ahyp:hlinkClr xmlns:ahyp="http://schemas.microsoft.com/office/drawing/2018/hyperlinkcolor" val="tx"/>
                    </a:ext>
                  </a:extLst>
                </a:hlinkClick>
              </a:rPr>
              <a:t>mobile app</a:t>
            </a:r>
            <a:r>
              <a:rPr lang="en-US" sz="1500" b="0" i="0" dirty="0">
                <a:effectLst/>
                <a:latin typeface="Arial" panose="020B0604020202020204" pitchFamily="34" charset="0"/>
              </a:rPr>
              <a:t>.</a:t>
            </a:r>
            <a:endParaRPr lang="en-IN" sz="1500" dirty="0"/>
          </a:p>
        </p:txBody>
      </p:sp>
      <p:sp>
        <p:nvSpPr>
          <p:cNvPr id="6" name="TextBox 5">
            <a:extLst>
              <a:ext uri="{FF2B5EF4-FFF2-40B4-BE49-F238E27FC236}">
                <a16:creationId xmlns:a16="http://schemas.microsoft.com/office/drawing/2014/main" id="{5A152314-C952-4175-825E-9B0DBF449608}"/>
              </a:ext>
            </a:extLst>
          </p:cNvPr>
          <p:cNvSpPr txBox="1"/>
          <p:nvPr/>
        </p:nvSpPr>
        <p:spPr>
          <a:xfrm>
            <a:off x="9583673" y="6657257"/>
            <a:ext cx="2606803"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6" tooltip="http://www.picpedia.org/highway-signs/e/e-commerce.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8" name="TextBox 7">
            <a:extLst>
              <a:ext uri="{FF2B5EF4-FFF2-40B4-BE49-F238E27FC236}">
                <a16:creationId xmlns:a16="http://schemas.microsoft.com/office/drawing/2014/main" id="{7970104E-8FD7-4A06-86B9-ACBB8F08F16D}"/>
              </a:ext>
            </a:extLst>
          </p:cNvPr>
          <p:cNvSpPr txBox="1"/>
          <p:nvPr/>
        </p:nvSpPr>
        <p:spPr>
          <a:xfrm>
            <a:off x="3487671" y="6657945"/>
            <a:ext cx="260680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ebenglish.se/unit-6-health/">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42266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95338C-BBF1-489B-8FB8-E5E9BB55A739}"/>
              </a:ext>
            </a:extLst>
          </p:cNvPr>
          <p:cNvSpPr>
            <a:spLocks noGrp="1"/>
          </p:cNvSpPr>
          <p:nvPr>
            <p:ph type="title"/>
          </p:nvPr>
        </p:nvSpPr>
        <p:spPr>
          <a:xfrm>
            <a:off x="838200" y="381000"/>
            <a:ext cx="10003218" cy="1600124"/>
          </a:xfrm>
        </p:spPr>
        <p:txBody>
          <a:bodyPr>
            <a:normAutofit/>
          </a:bodyPr>
          <a:lstStyle/>
          <a:p>
            <a:r>
              <a:rPr lang="en-US" dirty="0"/>
              <a:t>History of Food Delivery</a:t>
            </a:r>
            <a:endParaRPr lang="en-IN" dirty="0"/>
          </a:p>
        </p:txBody>
      </p:sp>
      <p:sp>
        <p:nvSpPr>
          <p:cNvPr id="3" name="Content Placeholder 2">
            <a:extLst>
              <a:ext uri="{FF2B5EF4-FFF2-40B4-BE49-F238E27FC236}">
                <a16:creationId xmlns:a16="http://schemas.microsoft.com/office/drawing/2014/main" id="{A9B26FB0-2C10-4BB4-8503-5A34A0231D25}"/>
              </a:ext>
            </a:extLst>
          </p:cNvPr>
          <p:cNvSpPr>
            <a:spLocks noGrp="1"/>
          </p:cNvSpPr>
          <p:nvPr>
            <p:ph idx="1"/>
          </p:nvPr>
        </p:nvSpPr>
        <p:spPr>
          <a:xfrm>
            <a:off x="838200" y="2745362"/>
            <a:ext cx="4800600" cy="3552824"/>
          </a:xfrm>
        </p:spPr>
        <p:txBody>
          <a:bodyPr anchor="ctr">
            <a:normAutofit/>
          </a:bodyPr>
          <a:lstStyle/>
          <a:p>
            <a:r>
              <a:rPr lang="en-US" sz="1600" b="1" i="0" dirty="0">
                <a:solidFill>
                  <a:srgbClr val="41745A"/>
                </a:solidFill>
                <a:effectLst/>
                <a:latin typeface="Coupletcf"/>
              </a:rPr>
              <a:t>1889: The first pizza is delivered</a:t>
            </a:r>
          </a:p>
          <a:p>
            <a:r>
              <a:rPr lang="en-US" sz="1600" b="1" i="0" dirty="0">
                <a:solidFill>
                  <a:srgbClr val="41745A"/>
                </a:solidFill>
                <a:effectLst/>
                <a:latin typeface="Coupletcf"/>
              </a:rPr>
              <a:t>1890s: Dabbawallas deliver lunch to workers in India</a:t>
            </a:r>
          </a:p>
          <a:p>
            <a:r>
              <a:rPr lang="en-US" sz="1600" b="1" i="0" dirty="0">
                <a:solidFill>
                  <a:srgbClr val="41745A"/>
                </a:solidFill>
                <a:effectLst/>
                <a:latin typeface="Coupletcf"/>
              </a:rPr>
              <a:t>1922: Chinese food delivery arrives in America</a:t>
            </a:r>
          </a:p>
          <a:p>
            <a:r>
              <a:rPr lang="en-US" sz="1600" b="1" i="0" dirty="0">
                <a:solidFill>
                  <a:srgbClr val="41745A"/>
                </a:solidFill>
                <a:effectLst/>
                <a:latin typeface="Coupletcf"/>
              </a:rPr>
              <a:t>1950s: Restaurant food delivery takes off</a:t>
            </a:r>
          </a:p>
          <a:p>
            <a:r>
              <a:rPr lang="en-US" sz="1600" b="1" i="0" dirty="0">
                <a:solidFill>
                  <a:srgbClr val="41745A"/>
                </a:solidFill>
                <a:effectLst/>
                <a:latin typeface="Coupletcf"/>
              </a:rPr>
              <a:t>1954: Meals on Wheels launches</a:t>
            </a:r>
          </a:p>
          <a:p>
            <a:r>
              <a:rPr lang="en-IN" sz="1600" b="1" i="0" dirty="0">
                <a:solidFill>
                  <a:srgbClr val="41745A"/>
                </a:solidFill>
                <a:effectLst/>
                <a:latin typeface="Coupletcf"/>
              </a:rPr>
              <a:t>1960s: Delivery speed improves</a:t>
            </a:r>
          </a:p>
          <a:p>
            <a:r>
              <a:rPr lang="en-IN" sz="1600" b="1" i="0" dirty="0">
                <a:solidFill>
                  <a:srgbClr val="41745A"/>
                </a:solidFill>
                <a:effectLst/>
                <a:latin typeface="Coupletcf"/>
              </a:rPr>
              <a:t>1994: Pizza Hut launches </a:t>
            </a:r>
            <a:r>
              <a:rPr lang="en-IN" sz="1600" b="1" i="0" dirty="0" err="1">
                <a:solidFill>
                  <a:srgbClr val="41745A"/>
                </a:solidFill>
                <a:effectLst/>
                <a:latin typeface="Coupletcf"/>
              </a:rPr>
              <a:t>Pizzanet</a:t>
            </a:r>
            <a:endParaRPr lang="en-IN" sz="1600" b="1" i="0" dirty="0">
              <a:solidFill>
                <a:srgbClr val="41745A"/>
              </a:solidFill>
              <a:effectLst/>
              <a:latin typeface="Coupletcf"/>
            </a:endParaRPr>
          </a:p>
          <a:p>
            <a:r>
              <a:rPr lang="en-US" sz="1600" b="1" i="0" dirty="0">
                <a:solidFill>
                  <a:srgbClr val="41745A"/>
                </a:solidFill>
                <a:effectLst/>
                <a:latin typeface="Coupletcf"/>
              </a:rPr>
              <a:t>1995: World Wide Waiter goes online</a:t>
            </a:r>
          </a:p>
          <a:p>
            <a:endParaRPr lang="en-IN" sz="2400" dirty="0">
              <a:solidFill>
                <a:schemeClr val="tx1"/>
              </a:solidFill>
            </a:endParaRPr>
          </a:p>
        </p:txBody>
      </p:sp>
      <p:pic>
        <p:nvPicPr>
          <p:cNvPr id="1026" name="Picture 2" descr="Image result for history of food delivery graph">
            <a:extLst>
              <a:ext uri="{FF2B5EF4-FFF2-40B4-BE49-F238E27FC236}">
                <a16:creationId xmlns:a16="http://schemas.microsoft.com/office/drawing/2014/main" id="{43A03C57-79CA-2FEA-9B18-0355EBD9C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745362"/>
            <a:ext cx="4965576" cy="363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6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C2F0B9-575E-4BE0-B6D6-C11CF47EFB7C}"/>
              </a:ext>
            </a:extLst>
          </p:cNvPr>
          <p:cNvSpPr>
            <a:spLocks noGrp="1"/>
          </p:cNvSpPr>
          <p:nvPr>
            <p:ph type="title"/>
          </p:nvPr>
        </p:nvSpPr>
        <p:spPr>
          <a:xfrm>
            <a:off x="838200" y="381000"/>
            <a:ext cx="10003218" cy="1600124"/>
          </a:xfrm>
        </p:spPr>
        <p:txBody>
          <a:bodyPr>
            <a:normAutofit/>
          </a:bodyPr>
          <a:lstStyle/>
          <a:p>
            <a:r>
              <a:rPr lang="en-US" dirty="0">
                <a:highlight>
                  <a:srgbClr val="808000"/>
                </a:highlight>
              </a:rPr>
              <a:t>Types of Food Websites</a:t>
            </a:r>
            <a:endParaRPr lang="en-IN" dirty="0">
              <a:highlight>
                <a:srgbClr val="808000"/>
              </a:highlight>
            </a:endParaRPr>
          </a:p>
        </p:txBody>
      </p:sp>
      <p:sp>
        <p:nvSpPr>
          <p:cNvPr id="3" name="Content Placeholder 2">
            <a:extLst>
              <a:ext uri="{FF2B5EF4-FFF2-40B4-BE49-F238E27FC236}">
                <a16:creationId xmlns:a16="http://schemas.microsoft.com/office/drawing/2014/main" id="{647A65C3-A036-495C-AF97-65D9DE4CBC22}"/>
              </a:ext>
            </a:extLst>
          </p:cNvPr>
          <p:cNvSpPr>
            <a:spLocks noGrp="1"/>
          </p:cNvSpPr>
          <p:nvPr>
            <p:ph idx="1"/>
          </p:nvPr>
        </p:nvSpPr>
        <p:spPr>
          <a:xfrm>
            <a:off x="838200" y="2745362"/>
            <a:ext cx="4800600" cy="3552824"/>
          </a:xfrm>
        </p:spPr>
        <p:txBody>
          <a:bodyPr anchor="ctr">
            <a:normAutofit fontScale="92500" lnSpcReduction="10000"/>
          </a:bodyPr>
          <a:lstStyle/>
          <a:p>
            <a:r>
              <a:rPr lang="en-US" sz="1200" b="1" i="0" dirty="0">
                <a:solidFill>
                  <a:srgbClr val="000000"/>
                </a:solidFill>
                <a:effectLst/>
                <a:latin typeface="Conv_GothamLight"/>
              </a:rPr>
              <a:t>Restaurant Prepared Food Delivery</a:t>
            </a:r>
            <a:br>
              <a:rPr lang="en-US" sz="1200" dirty="0"/>
            </a:br>
            <a:r>
              <a:rPr lang="en-US" sz="1200" b="0" i="0" dirty="0">
                <a:solidFill>
                  <a:srgbClr val="000000"/>
                </a:solidFill>
                <a:effectLst/>
                <a:latin typeface="Conv_GothamLight"/>
              </a:rPr>
              <a:t>This is a kind of on-demand delivery service that has disrupted the traditional market. Social media mentions of such delivery services have skyrocketed in recent times, more so due to COVID19 outbreak.</a:t>
            </a:r>
          </a:p>
          <a:p>
            <a:r>
              <a:rPr lang="en-US" sz="1200" b="1" i="0" dirty="0">
                <a:solidFill>
                  <a:srgbClr val="000000"/>
                </a:solidFill>
                <a:effectLst/>
                <a:latin typeface="Conv_GothamLight"/>
              </a:rPr>
              <a:t> Meal Kits Delivery</a:t>
            </a:r>
            <a:br>
              <a:rPr lang="en-US" sz="1200" dirty="0"/>
            </a:br>
            <a:r>
              <a:rPr lang="en-US" sz="1200" b="0" i="0" dirty="0">
                <a:solidFill>
                  <a:srgbClr val="000000"/>
                </a:solidFill>
                <a:effectLst/>
                <a:latin typeface="Conv_GothamLight"/>
              </a:rPr>
              <a:t>Companies like Blue Apron, Freshly are catering to this segment. Expected to reach USD 20 billion by 2027 as per Grand View Research, this is mainly opted by busy and overworked families</a:t>
            </a:r>
            <a:endParaRPr lang="en-US" sz="1200" dirty="0">
              <a:solidFill>
                <a:srgbClr val="000000"/>
              </a:solidFill>
              <a:latin typeface="Conv_GothamLight"/>
            </a:endParaRPr>
          </a:p>
          <a:p>
            <a:r>
              <a:rPr lang="en-US" sz="1200" b="1" i="0" dirty="0">
                <a:solidFill>
                  <a:srgbClr val="000000"/>
                </a:solidFill>
                <a:effectLst/>
                <a:latin typeface="Conv_GothamLight"/>
              </a:rPr>
              <a:t>Grocery Delivery</a:t>
            </a:r>
            <a:br>
              <a:rPr lang="en-US" sz="1200" dirty="0"/>
            </a:br>
            <a:r>
              <a:rPr lang="en-US" sz="1200" b="0" i="0" dirty="0">
                <a:solidFill>
                  <a:srgbClr val="000000"/>
                </a:solidFill>
                <a:effectLst/>
                <a:latin typeface="Conv_GothamLight"/>
              </a:rPr>
              <a:t>Grocery delivery business has seen a sudden spike during the pandemic and will continue with its growth in the next couple of years. Mostly the business starts with either a web portal or app and delivers groceries to the customers from a warehouse or offline store where the items are stocked.</a:t>
            </a:r>
          </a:p>
          <a:p>
            <a:r>
              <a:rPr lang="en-US" sz="1700" b="1" i="0" dirty="0">
                <a:solidFill>
                  <a:srgbClr val="000000"/>
                </a:solidFill>
                <a:effectLst/>
                <a:latin typeface="Conv_GothamLight"/>
              </a:rPr>
              <a:t>Veggie Box Delivery</a:t>
            </a:r>
            <a:br>
              <a:rPr lang="en-US" sz="1200" dirty="0"/>
            </a:br>
            <a:r>
              <a:rPr lang="en-US" sz="1200" b="0" i="0" dirty="0">
                <a:solidFill>
                  <a:srgbClr val="000000"/>
                </a:solidFill>
                <a:effectLst/>
                <a:latin typeface="Conv_GothamLight"/>
              </a:rPr>
              <a:t>Vegetable box subscriptions are on the rise nowadays. These can range from Community-Shared Agriculture boxes (CSA boxes) to corporate equivalent which are branded boxes of vegetables and fruits.</a:t>
            </a:r>
            <a:endParaRPr lang="en-IN" sz="1800"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BD69625E-8296-4273-B667-D83AC9FD9E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18218" y="2745362"/>
            <a:ext cx="5342592" cy="3552824"/>
          </a:xfrm>
          <a:prstGeom prst="rect">
            <a:avLst/>
          </a:prstGeom>
        </p:spPr>
      </p:pic>
      <p:sp>
        <p:nvSpPr>
          <p:cNvPr id="6" name="TextBox 5">
            <a:extLst>
              <a:ext uri="{FF2B5EF4-FFF2-40B4-BE49-F238E27FC236}">
                <a16:creationId xmlns:a16="http://schemas.microsoft.com/office/drawing/2014/main" id="{EB0355B1-0E91-4014-A142-33E1FD9DAD71}"/>
              </a:ext>
            </a:extLst>
          </p:cNvPr>
          <p:cNvSpPr txBox="1"/>
          <p:nvPr/>
        </p:nvSpPr>
        <p:spPr>
          <a:xfrm>
            <a:off x="8834770" y="6098131"/>
            <a:ext cx="2626040"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kpu.pressbooks.pub/businesswriting/chapter/understanding-team-dynamic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305979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A649-A9AF-48CA-95D0-0EA385958E5E}"/>
              </a:ext>
            </a:extLst>
          </p:cNvPr>
          <p:cNvSpPr>
            <a:spLocks noGrp="1"/>
          </p:cNvSpPr>
          <p:nvPr>
            <p:ph type="title"/>
          </p:nvPr>
        </p:nvSpPr>
        <p:spPr/>
        <p:txBody>
          <a:bodyPr>
            <a:normAutofit fontScale="90000"/>
          </a:bodyPr>
          <a:lstStyle/>
          <a:p>
            <a:r>
              <a:rPr lang="en-US" i="0" u="sng" dirty="0">
                <a:effectLst/>
                <a:latin typeface="Montserrat" panose="00000500000000000000" pitchFamily="2" charset="0"/>
              </a:rPr>
              <a:t>How much does it cost to build a food delivery website?</a:t>
            </a:r>
            <a:br>
              <a:rPr lang="en-US" b="0" i="0" dirty="0">
                <a:solidFill>
                  <a:srgbClr val="000000"/>
                </a:solidFill>
                <a:effectLst/>
                <a:latin typeface="Montserrat" panose="00000500000000000000" pitchFamily="2" charset="0"/>
              </a:rPr>
            </a:br>
            <a:endParaRPr lang="en-IN" u="sng" dirty="0"/>
          </a:p>
        </p:txBody>
      </p:sp>
      <p:sp>
        <p:nvSpPr>
          <p:cNvPr id="3" name="Content Placeholder 2">
            <a:extLst>
              <a:ext uri="{FF2B5EF4-FFF2-40B4-BE49-F238E27FC236}">
                <a16:creationId xmlns:a16="http://schemas.microsoft.com/office/drawing/2014/main" id="{4B6ADB01-BD88-4026-9BFE-FD3631589B3A}"/>
              </a:ext>
            </a:extLst>
          </p:cNvPr>
          <p:cNvSpPr>
            <a:spLocks noGrp="1"/>
          </p:cNvSpPr>
          <p:nvPr>
            <p:ph idx="1"/>
          </p:nvPr>
        </p:nvSpPr>
        <p:spPr/>
        <p:txBody>
          <a:bodyPr>
            <a:normAutofit/>
          </a:bodyPr>
          <a:lstStyle/>
          <a:p>
            <a:r>
              <a:rPr lang="en-US" sz="2000" b="0" i="0" dirty="0">
                <a:solidFill>
                  <a:srgbClr val="000000"/>
                </a:solidFill>
                <a:effectLst/>
                <a:latin typeface="Montserrat" panose="00000500000000000000" pitchFamily="2" charset="0"/>
              </a:rPr>
              <a:t>The price of food delivery website development consists of many factors. They are the number of features, development company rate and the difficulty of the projects. Mostly, it depends on whether you want to use a template solution or to build a full custom CMS system for your website. In this case, we highly recommend starting a project with an MVP</a:t>
            </a:r>
          </a:p>
          <a:p>
            <a:r>
              <a:rPr lang="en-US" sz="2000" b="0" i="0" dirty="0">
                <a:solidFill>
                  <a:srgbClr val="000000"/>
                </a:solidFill>
                <a:effectLst/>
                <a:latin typeface="Montserrat" panose="00000500000000000000" pitchFamily="2" charset="0"/>
              </a:rPr>
              <a:t>The average hourly rate varies depending on the developer's location. For instance, the hourly rate of developers from the USA is from $60 to $100. At the same time, the developers from Eastern Europe, in particular, Ukraine, charge only $30-$40 per hour. On average, creating a food delivery website will cost about $7000, depending on the selected functionality.</a:t>
            </a:r>
            <a:endParaRPr lang="en-IN" sz="2000" dirty="0">
              <a:solidFill>
                <a:schemeClr val="tx2">
                  <a:lumMod val="10000"/>
                  <a:lumOff val="90000"/>
                </a:schemeClr>
              </a:solidFill>
            </a:endParaRPr>
          </a:p>
        </p:txBody>
      </p:sp>
    </p:spTree>
    <p:extLst>
      <p:ext uri="{BB962C8B-B14F-4D97-AF65-F5344CB8AC3E}">
        <p14:creationId xmlns:p14="http://schemas.microsoft.com/office/powerpoint/2010/main" val="334625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C0CC-B52C-97F0-059B-DB870C23F35A}"/>
              </a:ext>
            </a:extLst>
          </p:cNvPr>
          <p:cNvSpPr>
            <a:spLocks noGrp="1"/>
          </p:cNvSpPr>
          <p:nvPr>
            <p:ph type="title"/>
          </p:nvPr>
        </p:nvSpPr>
        <p:spPr/>
        <p:txBody>
          <a:bodyPr>
            <a:normAutofit fontScale="90000"/>
          </a:bodyPr>
          <a:lstStyle/>
          <a:p>
            <a:r>
              <a:rPr lang="en-US" i="0" u="sng" dirty="0">
                <a:effectLst/>
                <a:latin typeface="Montserrat" panose="00000500000000000000" pitchFamily="2" charset="0"/>
              </a:rPr>
              <a:t>MVP of a custom food delivery website</a:t>
            </a:r>
            <a:endParaRPr lang="en-IN" u="sng" dirty="0"/>
          </a:p>
        </p:txBody>
      </p:sp>
      <p:graphicFrame>
        <p:nvGraphicFramePr>
          <p:cNvPr id="4" name="Content Placeholder 3">
            <a:extLst>
              <a:ext uri="{FF2B5EF4-FFF2-40B4-BE49-F238E27FC236}">
                <a16:creationId xmlns:a16="http://schemas.microsoft.com/office/drawing/2014/main" id="{A602CADE-56FE-F569-95D9-6DA04FC2728F}"/>
              </a:ext>
            </a:extLst>
          </p:cNvPr>
          <p:cNvGraphicFramePr>
            <a:graphicFrameLocks noGrp="1"/>
          </p:cNvGraphicFramePr>
          <p:nvPr>
            <p:ph idx="1"/>
            <p:extLst>
              <p:ext uri="{D42A27DB-BD31-4B8C-83A1-F6EECF244321}">
                <p14:modId xmlns:p14="http://schemas.microsoft.com/office/powerpoint/2010/main" val="3828854687"/>
              </p:ext>
            </p:extLst>
          </p:nvPr>
        </p:nvGraphicFramePr>
        <p:xfrm>
          <a:off x="838200" y="2454751"/>
          <a:ext cx="10515600" cy="3185160"/>
        </p:xfrm>
        <a:graphic>
          <a:graphicData uri="http://schemas.openxmlformats.org/drawingml/2006/table">
            <a:tbl>
              <a:tblPr/>
              <a:tblGrid>
                <a:gridCol w="5257800">
                  <a:extLst>
                    <a:ext uri="{9D8B030D-6E8A-4147-A177-3AD203B41FA5}">
                      <a16:colId xmlns:a16="http://schemas.microsoft.com/office/drawing/2014/main" val="2268082874"/>
                    </a:ext>
                  </a:extLst>
                </a:gridCol>
                <a:gridCol w="5257800">
                  <a:extLst>
                    <a:ext uri="{9D8B030D-6E8A-4147-A177-3AD203B41FA5}">
                      <a16:colId xmlns:a16="http://schemas.microsoft.com/office/drawing/2014/main" val="1705728284"/>
                    </a:ext>
                  </a:extLst>
                </a:gridCol>
              </a:tblGrid>
              <a:tr h="0">
                <a:tc>
                  <a:txBody>
                    <a:bodyPr/>
                    <a:lstStyle/>
                    <a:p>
                      <a:pPr algn="l"/>
                      <a:r>
                        <a:rPr lang="en-IN" dirty="0">
                          <a:effectLst/>
                        </a:rPr>
                        <a:t>Catalogue management</a:t>
                      </a:r>
                    </a:p>
                  </a:txBody>
                  <a:tcPr marL="7620" marR="7620" marT="7620" marB="7620" anchor="ctr">
                    <a:lnL>
                      <a:noFill/>
                    </a:lnL>
                    <a:lnR>
                      <a:noFill/>
                    </a:lnR>
                    <a:lnT>
                      <a:noFill/>
                    </a:lnT>
                    <a:lnB>
                      <a:noFill/>
                    </a:lnB>
                  </a:tcPr>
                </a:tc>
                <a:tc>
                  <a:txBody>
                    <a:bodyPr/>
                    <a:lstStyle/>
                    <a:p>
                      <a:pPr algn="l"/>
                      <a:r>
                        <a:rPr lang="en-IN">
                          <a:effectLst/>
                        </a:rPr>
                        <a:t>160 hours</a:t>
                      </a:r>
                    </a:p>
                  </a:txBody>
                  <a:tcPr marL="7620" marR="7620" marT="7620" marB="7620" anchor="ctr">
                    <a:lnL>
                      <a:noFill/>
                    </a:lnL>
                    <a:lnR>
                      <a:noFill/>
                    </a:lnR>
                    <a:lnT>
                      <a:noFill/>
                    </a:lnT>
                    <a:lnB>
                      <a:noFill/>
                    </a:lnB>
                  </a:tcPr>
                </a:tc>
                <a:extLst>
                  <a:ext uri="{0D108BD9-81ED-4DB2-BD59-A6C34878D82A}">
                    <a16:rowId xmlns:a16="http://schemas.microsoft.com/office/drawing/2014/main" val="3362871883"/>
                  </a:ext>
                </a:extLst>
              </a:tr>
              <a:tr h="0">
                <a:tc>
                  <a:txBody>
                    <a:bodyPr/>
                    <a:lstStyle/>
                    <a:p>
                      <a:pPr algn="l"/>
                      <a:r>
                        <a:rPr lang="en-IN" dirty="0">
                          <a:effectLst/>
                        </a:rPr>
                        <a:t>Content views</a:t>
                      </a:r>
                    </a:p>
                  </a:txBody>
                  <a:tcPr marL="7620" marR="7620" marT="7620" marB="7620" anchor="ctr">
                    <a:lnL>
                      <a:noFill/>
                    </a:lnL>
                    <a:lnR>
                      <a:noFill/>
                    </a:lnR>
                    <a:lnT>
                      <a:noFill/>
                    </a:lnT>
                    <a:lnB>
                      <a:noFill/>
                    </a:lnB>
                  </a:tcPr>
                </a:tc>
                <a:tc>
                  <a:txBody>
                    <a:bodyPr/>
                    <a:lstStyle/>
                    <a:p>
                      <a:pPr algn="l"/>
                      <a:r>
                        <a:rPr lang="en-IN">
                          <a:effectLst/>
                        </a:rPr>
                        <a:t>85 hours</a:t>
                      </a:r>
                    </a:p>
                  </a:txBody>
                  <a:tcPr marL="7620" marR="7620" marT="7620" marB="7620" anchor="ctr">
                    <a:lnL>
                      <a:noFill/>
                    </a:lnL>
                    <a:lnR>
                      <a:noFill/>
                    </a:lnR>
                    <a:lnT>
                      <a:noFill/>
                    </a:lnT>
                    <a:lnB>
                      <a:noFill/>
                    </a:lnB>
                  </a:tcPr>
                </a:tc>
                <a:extLst>
                  <a:ext uri="{0D108BD9-81ED-4DB2-BD59-A6C34878D82A}">
                    <a16:rowId xmlns:a16="http://schemas.microsoft.com/office/drawing/2014/main" val="128973878"/>
                  </a:ext>
                </a:extLst>
              </a:tr>
              <a:tr h="0">
                <a:tc>
                  <a:txBody>
                    <a:bodyPr/>
                    <a:lstStyle/>
                    <a:p>
                      <a:pPr algn="l"/>
                      <a:r>
                        <a:rPr lang="en-IN">
                          <a:effectLst/>
                        </a:rPr>
                        <a:t>Authorization and security</a:t>
                      </a:r>
                    </a:p>
                  </a:txBody>
                  <a:tcPr marL="7620" marR="7620" marT="7620" marB="7620" anchor="ctr">
                    <a:lnL>
                      <a:noFill/>
                    </a:lnL>
                    <a:lnR>
                      <a:noFill/>
                    </a:lnR>
                    <a:lnT>
                      <a:noFill/>
                    </a:lnT>
                    <a:lnB>
                      <a:noFill/>
                    </a:lnB>
                  </a:tcPr>
                </a:tc>
                <a:tc>
                  <a:txBody>
                    <a:bodyPr/>
                    <a:lstStyle/>
                    <a:p>
                      <a:pPr algn="l"/>
                      <a:r>
                        <a:rPr lang="en-IN" dirty="0">
                          <a:effectLst/>
                        </a:rPr>
                        <a:t>70 hours</a:t>
                      </a:r>
                    </a:p>
                  </a:txBody>
                  <a:tcPr marL="7620" marR="7620" marT="7620" marB="7620" anchor="ctr">
                    <a:lnL>
                      <a:noFill/>
                    </a:lnL>
                    <a:lnR>
                      <a:noFill/>
                    </a:lnR>
                    <a:lnT>
                      <a:noFill/>
                    </a:lnT>
                    <a:lnB>
                      <a:noFill/>
                    </a:lnB>
                  </a:tcPr>
                </a:tc>
                <a:extLst>
                  <a:ext uri="{0D108BD9-81ED-4DB2-BD59-A6C34878D82A}">
                    <a16:rowId xmlns:a16="http://schemas.microsoft.com/office/drawing/2014/main" val="3470960401"/>
                  </a:ext>
                </a:extLst>
              </a:tr>
              <a:tr h="0">
                <a:tc>
                  <a:txBody>
                    <a:bodyPr/>
                    <a:lstStyle/>
                    <a:p>
                      <a:pPr algn="l"/>
                      <a:r>
                        <a:rPr lang="en-IN">
                          <a:effectLst/>
                        </a:rPr>
                        <a:t>Reviews and rating</a:t>
                      </a:r>
                    </a:p>
                  </a:txBody>
                  <a:tcPr marL="7620" marR="7620" marT="7620" marB="7620" anchor="ctr">
                    <a:lnL>
                      <a:noFill/>
                    </a:lnL>
                    <a:lnR>
                      <a:noFill/>
                    </a:lnR>
                    <a:lnT>
                      <a:noFill/>
                    </a:lnT>
                    <a:lnB>
                      <a:noFill/>
                    </a:lnB>
                  </a:tcPr>
                </a:tc>
                <a:tc>
                  <a:txBody>
                    <a:bodyPr/>
                    <a:lstStyle/>
                    <a:p>
                      <a:pPr algn="l"/>
                      <a:r>
                        <a:rPr lang="en-IN">
                          <a:effectLst/>
                        </a:rPr>
                        <a:t>68 hours</a:t>
                      </a:r>
                    </a:p>
                  </a:txBody>
                  <a:tcPr marL="7620" marR="7620" marT="7620" marB="7620" anchor="ctr">
                    <a:lnL>
                      <a:noFill/>
                    </a:lnL>
                    <a:lnR>
                      <a:noFill/>
                    </a:lnR>
                    <a:lnT>
                      <a:noFill/>
                    </a:lnT>
                    <a:lnB>
                      <a:noFill/>
                    </a:lnB>
                  </a:tcPr>
                </a:tc>
                <a:extLst>
                  <a:ext uri="{0D108BD9-81ED-4DB2-BD59-A6C34878D82A}">
                    <a16:rowId xmlns:a16="http://schemas.microsoft.com/office/drawing/2014/main" val="2318328736"/>
                  </a:ext>
                </a:extLst>
              </a:tr>
              <a:tr h="0">
                <a:tc>
                  <a:txBody>
                    <a:bodyPr/>
                    <a:lstStyle/>
                    <a:p>
                      <a:pPr algn="l"/>
                      <a:r>
                        <a:rPr lang="en-IN">
                          <a:effectLst/>
                        </a:rPr>
                        <a:t>Ordering functionality</a:t>
                      </a:r>
                    </a:p>
                  </a:txBody>
                  <a:tcPr marL="7620" marR="7620" marT="7620" marB="7620" anchor="ctr">
                    <a:lnL>
                      <a:noFill/>
                    </a:lnL>
                    <a:lnR>
                      <a:noFill/>
                    </a:lnR>
                    <a:lnT>
                      <a:noFill/>
                    </a:lnT>
                    <a:lnB>
                      <a:noFill/>
                    </a:lnB>
                  </a:tcPr>
                </a:tc>
                <a:tc>
                  <a:txBody>
                    <a:bodyPr/>
                    <a:lstStyle/>
                    <a:p>
                      <a:pPr algn="l"/>
                      <a:r>
                        <a:rPr lang="en-IN">
                          <a:effectLst/>
                        </a:rPr>
                        <a:t>68 hours</a:t>
                      </a:r>
                    </a:p>
                  </a:txBody>
                  <a:tcPr marL="7620" marR="7620" marT="7620" marB="7620" anchor="ctr">
                    <a:lnL>
                      <a:noFill/>
                    </a:lnL>
                    <a:lnR>
                      <a:noFill/>
                    </a:lnR>
                    <a:lnT>
                      <a:noFill/>
                    </a:lnT>
                    <a:lnB>
                      <a:noFill/>
                    </a:lnB>
                  </a:tcPr>
                </a:tc>
                <a:extLst>
                  <a:ext uri="{0D108BD9-81ED-4DB2-BD59-A6C34878D82A}">
                    <a16:rowId xmlns:a16="http://schemas.microsoft.com/office/drawing/2014/main" val="3194194791"/>
                  </a:ext>
                </a:extLst>
              </a:tr>
              <a:tr h="0">
                <a:tc>
                  <a:txBody>
                    <a:bodyPr/>
                    <a:lstStyle/>
                    <a:p>
                      <a:pPr algn="l"/>
                      <a:r>
                        <a:rPr lang="en-IN">
                          <a:effectLst/>
                        </a:rPr>
                        <a:t>Payments</a:t>
                      </a:r>
                    </a:p>
                  </a:txBody>
                  <a:tcPr marL="7620" marR="7620" marT="7620" marB="7620" anchor="ctr">
                    <a:lnL>
                      <a:noFill/>
                    </a:lnL>
                    <a:lnR>
                      <a:noFill/>
                    </a:lnR>
                    <a:lnT>
                      <a:noFill/>
                    </a:lnT>
                    <a:lnB>
                      <a:noFill/>
                    </a:lnB>
                  </a:tcPr>
                </a:tc>
                <a:tc>
                  <a:txBody>
                    <a:bodyPr/>
                    <a:lstStyle/>
                    <a:p>
                      <a:pPr algn="l"/>
                      <a:r>
                        <a:rPr lang="en-IN">
                          <a:effectLst/>
                        </a:rPr>
                        <a:t>43 hours</a:t>
                      </a:r>
                    </a:p>
                  </a:txBody>
                  <a:tcPr marL="7620" marR="7620" marT="7620" marB="7620" anchor="ctr">
                    <a:lnL>
                      <a:noFill/>
                    </a:lnL>
                    <a:lnR>
                      <a:noFill/>
                    </a:lnR>
                    <a:lnT>
                      <a:noFill/>
                    </a:lnT>
                    <a:lnB>
                      <a:noFill/>
                    </a:lnB>
                  </a:tcPr>
                </a:tc>
                <a:extLst>
                  <a:ext uri="{0D108BD9-81ED-4DB2-BD59-A6C34878D82A}">
                    <a16:rowId xmlns:a16="http://schemas.microsoft.com/office/drawing/2014/main" val="2767444459"/>
                  </a:ext>
                </a:extLst>
              </a:tr>
              <a:tr h="0">
                <a:tc>
                  <a:txBody>
                    <a:bodyPr/>
                    <a:lstStyle/>
                    <a:p>
                      <a:pPr algn="l"/>
                      <a:r>
                        <a:rPr lang="en-IN">
                          <a:effectLst/>
                        </a:rPr>
                        <a:t>Delivery tracking</a:t>
                      </a:r>
                    </a:p>
                  </a:txBody>
                  <a:tcPr marL="7620" marR="7620" marT="7620" marB="7620" anchor="ctr">
                    <a:lnL>
                      <a:noFill/>
                    </a:lnL>
                    <a:lnR>
                      <a:noFill/>
                    </a:lnR>
                    <a:lnT>
                      <a:noFill/>
                    </a:lnT>
                    <a:lnB>
                      <a:noFill/>
                    </a:lnB>
                  </a:tcPr>
                </a:tc>
                <a:tc>
                  <a:txBody>
                    <a:bodyPr/>
                    <a:lstStyle/>
                    <a:p>
                      <a:pPr algn="l"/>
                      <a:r>
                        <a:rPr lang="en-IN">
                          <a:effectLst/>
                        </a:rPr>
                        <a:t>43 hours</a:t>
                      </a:r>
                    </a:p>
                  </a:txBody>
                  <a:tcPr marL="7620" marR="7620" marT="7620" marB="7620" anchor="ctr">
                    <a:lnL>
                      <a:noFill/>
                    </a:lnL>
                    <a:lnR>
                      <a:noFill/>
                    </a:lnR>
                    <a:lnT>
                      <a:noFill/>
                    </a:lnT>
                    <a:lnB>
                      <a:noFill/>
                    </a:lnB>
                  </a:tcPr>
                </a:tc>
                <a:extLst>
                  <a:ext uri="{0D108BD9-81ED-4DB2-BD59-A6C34878D82A}">
                    <a16:rowId xmlns:a16="http://schemas.microsoft.com/office/drawing/2014/main" val="1738108514"/>
                  </a:ext>
                </a:extLst>
              </a:tr>
              <a:tr h="0">
                <a:tc>
                  <a:txBody>
                    <a:bodyPr/>
                    <a:lstStyle/>
                    <a:p>
                      <a:pPr algn="l"/>
                      <a:r>
                        <a:rPr lang="en-IN">
                          <a:effectLst/>
                        </a:rPr>
                        <a:t>User profiles</a:t>
                      </a:r>
                    </a:p>
                  </a:txBody>
                  <a:tcPr marL="7620" marR="7620" marT="7620" marB="7620" anchor="ctr">
                    <a:lnL>
                      <a:noFill/>
                    </a:lnL>
                    <a:lnR>
                      <a:noFill/>
                    </a:lnR>
                    <a:lnT>
                      <a:noFill/>
                    </a:lnT>
                    <a:lnB>
                      <a:noFill/>
                    </a:lnB>
                  </a:tcPr>
                </a:tc>
                <a:tc>
                  <a:txBody>
                    <a:bodyPr/>
                    <a:lstStyle/>
                    <a:p>
                      <a:pPr algn="l"/>
                      <a:r>
                        <a:rPr lang="en-IN">
                          <a:effectLst/>
                        </a:rPr>
                        <a:t>43 hours</a:t>
                      </a:r>
                    </a:p>
                  </a:txBody>
                  <a:tcPr marL="7620" marR="7620" marT="7620" marB="7620" anchor="ctr">
                    <a:lnL>
                      <a:noFill/>
                    </a:lnL>
                    <a:lnR>
                      <a:noFill/>
                    </a:lnR>
                    <a:lnT>
                      <a:noFill/>
                    </a:lnT>
                    <a:lnB>
                      <a:noFill/>
                    </a:lnB>
                  </a:tcPr>
                </a:tc>
                <a:extLst>
                  <a:ext uri="{0D108BD9-81ED-4DB2-BD59-A6C34878D82A}">
                    <a16:rowId xmlns:a16="http://schemas.microsoft.com/office/drawing/2014/main" val="2545416676"/>
                  </a:ext>
                </a:extLst>
              </a:tr>
              <a:tr h="0">
                <a:tc>
                  <a:txBody>
                    <a:bodyPr/>
                    <a:lstStyle/>
                    <a:p>
                      <a:pPr algn="l"/>
                      <a:r>
                        <a:rPr lang="en-IN">
                          <a:effectLst/>
                        </a:rPr>
                        <a:t>UI/UX</a:t>
                      </a:r>
                    </a:p>
                  </a:txBody>
                  <a:tcPr marL="7620" marR="7620" marT="7620" marB="7620" anchor="ctr">
                    <a:lnL>
                      <a:noFill/>
                    </a:lnL>
                    <a:lnR>
                      <a:noFill/>
                    </a:lnR>
                    <a:lnT>
                      <a:noFill/>
                    </a:lnT>
                    <a:lnB>
                      <a:noFill/>
                    </a:lnB>
                  </a:tcPr>
                </a:tc>
                <a:tc>
                  <a:txBody>
                    <a:bodyPr/>
                    <a:lstStyle/>
                    <a:p>
                      <a:pPr algn="l"/>
                      <a:r>
                        <a:rPr lang="en-IN">
                          <a:effectLst/>
                        </a:rPr>
                        <a:t>34 hours</a:t>
                      </a:r>
                    </a:p>
                  </a:txBody>
                  <a:tcPr marL="7620" marR="7620" marT="7620" marB="7620" anchor="ctr">
                    <a:lnL>
                      <a:noFill/>
                    </a:lnL>
                    <a:lnR>
                      <a:noFill/>
                    </a:lnR>
                    <a:lnT>
                      <a:noFill/>
                    </a:lnT>
                    <a:lnB>
                      <a:noFill/>
                    </a:lnB>
                  </a:tcPr>
                </a:tc>
                <a:extLst>
                  <a:ext uri="{0D108BD9-81ED-4DB2-BD59-A6C34878D82A}">
                    <a16:rowId xmlns:a16="http://schemas.microsoft.com/office/drawing/2014/main" val="316281075"/>
                  </a:ext>
                </a:extLst>
              </a:tr>
              <a:tr h="0">
                <a:tc>
                  <a:txBody>
                    <a:bodyPr/>
                    <a:lstStyle/>
                    <a:p>
                      <a:pPr algn="l"/>
                      <a:r>
                        <a:rPr lang="en-IN">
                          <a:effectLst/>
                        </a:rPr>
                        <a:t>Database and deployment script</a:t>
                      </a:r>
                    </a:p>
                  </a:txBody>
                  <a:tcPr marL="7620" marR="7620" marT="7620" marB="7620" anchor="ctr">
                    <a:lnL>
                      <a:noFill/>
                    </a:lnL>
                    <a:lnR>
                      <a:noFill/>
                    </a:lnR>
                    <a:lnT>
                      <a:noFill/>
                    </a:lnT>
                    <a:lnB>
                      <a:noFill/>
                    </a:lnB>
                  </a:tcPr>
                </a:tc>
                <a:tc>
                  <a:txBody>
                    <a:bodyPr/>
                    <a:lstStyle/>
                    <a:p>
                      <a:pPr algn="l"/>
                      <a:r>
                        <a:rPr lang="en-IN">
                          <a:effectLst/>
                        </a:rPr>
                        <a:t>30 hours</a:t>
                      </a:r>
                    </a:p>
                  </a:txBody>
                  <a:tcPr marL="7620" marR="7620" marT="7620" marB="7620" anchor="ctr">
                    <a:lnL>
                      <a:noFill/>
                    </a:lnL>
                    <a:lnR>
                      <a:noFill/>
                    </a:lnR>
                    <a:lnT>
                      <a:noFill/>
                    </a:lnT>
                    <a:lnB>
                      <a:noFill/>
                    </a:lnB>
                  </a:tcPr>
                </a:tc>
                <a:extLst>
                  <a:ext uri="{0D108BD9-81ED-4DB2-BD59-A6C34878D82A}">
                    <a16:rowId xmlns:a16="http://schemas.microsoft.com/office/drawing/2014/main" val="4279872252"/>
                  </a:ext>
                </a:extLst>
              </a:tr>
              <a:tr h="0">
                <a:tc>
                  <a:txBody>
                    <a:bodyPr/>
                    <a:lstStyle/>
                    <a:p>
                      <a:pPr algn="l"/>
                      <a:r>
                        <a:rPr lang="en-IN" dirty="0">
                          <a:effectLst/>
                        </a:rPr>
                        <a:t>Notifications</a:t>
                      </a:r>
                    </a:p>
                  </a:txBody>
                  <a:tcPr marL="7620" marR="7620" marT="7620" marB="7620" anchor="ctr">
                    <a:lnL>
                      <a:noFill/>
                    </a:lnL>
                    <a:lnR>
                      <a:noFill/>
                    </a:lnR>
                    <a:lnT>
                      <a:noFill/>
                    </a:lnT>
                    <a:lnB>
                      <a:noFill/>
                    </a:lnB>
                  </a:tcPr>
                </a:tc>
                <a:tc>
                  <a:txBody>
                    <a:bodyPr/>
                    <a:lstStyle/>
                    <a:p>
                      <a:pPr algn="l"/>
                      <a:r>
                        <a:rPr lang="en-IN" dirty="0">
                          <a:effectLst/>
                        </a:rPr>
                        <a:t>30 hours</a:t>
                      </a:r>
                    </a:p>
                  </a:txBody>
                  <a:tcPr marL="7620" marR="7620" marT="7620" marB="7620" anchor="ctr">
                    <a:lnL>
                      <a:noFill/>
                    </a:lnL>
                    <a:lnR>
                      <a:noFill/>
                    </a:lnR>
                    <a:lnT>
                      <a:noFill/>
                    </a:lnT>
                    <a:lnB>
                      <a:noFill/>
                    </a:lnB>
                  </a:tcPr>
                </a:tc>
                <a:extLst>
                  <a:ext uri="{0D108BD9-81ED-4DB2-BD59-A6C34878D82A}">
                    <a16:rowId xmlns:a16="http://schemas.microsoft.com/office/drawing/2014/main" val="2136851417"/>
                  </a:ext>
                </a:extLst>
              </a:tr>
            </a:tbl>
          </a:graphicData>
        </a:graphic>
      </p:graphicFrame>
    </p:spTree>
    <p:extLst>
      <p:ext uri="{BB962C8B-B14F-4D97-AF65-F5344CB8AC3E}">
        <p14:creationId xmlns:p14="http://schemas.microsoft.com/office/powerpoint/2010/main" val="2078370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6679-AF5E-E5BE-7792-5C8EA461EC5F}"/>
              </a:ext>
            </a:extLst>
          </p:cNvPr>
          <p:cNvSpPr>
            <a:spLocks noGrp="1"/>
          </p:cNvSpPr>
          <p:nvPr>
            <p:ph type="title"/>
          </p:nvPr>
        </p:nvSpPr>
        <p:spPr/>
        <p:txBody>
          <a:bodyPr>
            <a:normAutofit fontScale="90000"/>
          </a:bodyPr>
          <a:lstStyle/>
          <a:p>
            <a:r>
              <a:rPr lang="en-IN" b="1" i="0" u="sng" dirty="0">
                <a:effectLst/>
                <a:latin typeface="Conv_GothamMedium"/>
              </a:rPr>
              <a:t>Key Food Delivery Challenges</a:t>
            </a:r>
            <a:br>
              <a:rPr lang="en-IN" u="sng" dirty="0">
                <a:solidFill>
                  <a:srgbClr val="212529"/>
                </a:solidFill>
                <a:latin typeface="Conv_GothamMedium"/>
              </a:rPr>
            </a:br>
            <a:r>
              <a:rPr lang="en-US" sz="2700" b="0" i="0" dirty="0">
                <a:solidFill>
                  <a:srgbClr val="000000"/>
                </a:solidFill>
                <a:effectLst/>
                <a:latin typeface="Conv_GothamLight"/>
              </a:rPr>
              <a:t>Let’s look at those critical challenges faced by the current players in food delivery space.</a:t>
            </a:r>
            <a:br>
              <a:rPr lang="en-IN" b="0" i="0" dirty="0">
                <a:solidFill>
                  <a:srgbClr val="212529"/>
                </a:solidFill>
                <a:effectLst/>
                <a:latin typeface="Conv_GothamMedium"/>
              </a:rPr>
            </a:br>
            <a:endParaRPr lang="en-IN" dirty="0"/>
          </a:p>
        </p:txBody>
      </p:sp>
      <p:sp>
        <p:nvSpPr>
          <p:cNvPr id="3" name="Content Placeholder 2">
            <a:extLst>
              <a:ext uri="{FF2B5EF4-FFF2-40B4-BE49-F238E27FC236}">
                <a16:creationId xmlns:a16="http://schemas.microsoft.com/office/drawing/2014/main" id="{75061C1A-7804-A46B-CE62-BB25D3367126}"/>
              </a:ext>
            </a:extLst>
          </p:cNvPr>
          <p:cNvSpPr>
            <a:spLocks noGrp="1"/>
          </p:cNvSpPr>
          <p:nvPr>
            <p:ph idx="1"/>
          </p:nvPr>
        </p:nvSpPr>
        <p:spPr/>
        <p:txBody>
          <a:bodyPr/>
          <a:lstStyle/>
          <a:p>
            <a:r>
              <a:rPr lang="en-US" b="1" i="0" dirty="0">
                <a:solidFill>
                  <a:srgbClr val="000000"/>
                </a:solidFill>
                <a:effectLst/>
                <a:latin typeface="Conv_GothamLight"/>
              </a:rPr>
              <a:t>1. The Shift in Customer Preferences</a:t>
            </a:r>
            <a:br>
              <a:rPr lang="en-US" dirty="0"/>
            </a:br>
            <a:r>
              <a:rPr lang="en-US" b="0" i="0" dirty="0">
                <a:solidFill>
                  <a:srgbClr val="000000"/>
                </a:solidFill>
                <a:effectLst/>
                <a:latin typeface="Conv_GothamLight"/>
              </a:rPr>
              <a:t>Increasing the market share by offering the best possible value to customers at the best possible cost should be the main focus of the food delivery business. </a:t>
            </a:r>
          </a:p>
          <a:p>
            <a:r>
              <a:rPr lang="en-US" b="1" i="0" dirty="0">
                <a:solidFill>
                  <a:srgbClr val="000000"/>
                </a:solidFill>
                <a:effectLst/>
                <a:latin typeface="Conv_GothamLight"/>
              </a:rPr>
              <a:t>2. Fluctuating Market Prices</a:t>
            </a:r>
            <a:br>
              <a:rPr lang="en-US" b="1" i="0" dirty="0">
                <a:solidFill>
                  <a:srgbClr val="000000"/>
                </a:solidFill>
                <a:effectLst/>
                <a:latin typeface="Conv_GothamLight"/>
              </a:rPr>
            </a:br>
            <a:r>
              <a:rPr lang="en-US" b="0" i="0" dirty="0">
                <a:solidFill>
                  <a:srgbClr val="000000"/>
                </a:solidFill>
                <a:effectLst/>
                <a:latin typeface="Conv_GothamLight"/>
              </a:rPr>
              <a:t>Prices for raw materials to prepare food is also highly volatile. In this kind of scenario, getting the right price and grabbing customer attention is a huge challenge.</a:t>
            </a:r>
            <a:endParaRPr lang="en-IN" dirty="0"/>
          </a:p>
        </p:txBody>
      </p:sp>
    </p:spTree>
    <p:extLst>
      <p:ext uri="{BB962C8B-B14F-4D97-AF65-F5344CB8AC3E}">
        <p14:creationId xmlns:p14="http://schemas.microsoft.com/office/powerpoint/2010/main" val="60749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9284B-E168-5385-D988-1A949745CB93}"/>
              </a:ext>
            </a:extLst>
          </p:cNvPr>
          <p:cNvSpPr>
            <a:spLocks noGrp="1"/>
          </p:cNvSpPr>
          <p:nvPr>
            <p:ph idx="1"/>
          </p:nvPr>
        </p:nvSpPr>
        <p:spPr>
          <a:xfrm>
            <a:off x="838200" y="612560"/>
            <a:ext cx="10515600" cy="5532654"/>
          </a:xfrm>
        </p:spPr>
        <p:txBody>
          <a:bodyPr/>
          <a:lstStyle/>
          <a:p>
            <a:r>
              <a:rPr lang="en-US" b="1" i="0" dirty="0">
                <a:solidFill>
                  <a:srgbClr val="000000"/>
                </a:solidFill>
                <a:effectLst/>
                <a:latin typeface="Conv_GothamLight"/>
              </a:rPr>
              <a:t>Adhering to Quality Standards</a:t>
            </a:r>
            <a:br>
              <a:rPr lang="en-US" b="1" i="0" dirty="0">
                <a:solidFill>
                  <a:srgbClr val="000000"/>
                </a:solidFill>
                <a:effectLst/>
                <a:latin typeface="Conv_GothamLight"/>
              </a:rPr>
            </a:br>
            <a:r>
              <a:rPr lang="en-US" b="0" i="0" dirty="0">
                <a:solidFill>
                  <a:srgbClr val="000000"/>
                </a:solidFill>
                <a:effectLst/>
                <a:latin typeface="Conv_GothamLight"/>
              </a:rPr>
              <a:t>The massive surge in online orders makes businesses strive for maintaining food quality standards. </a:t>
            </a:r>
          </a:p>
          <a:p>
            <a:r>
              <a:rPr lang="en-US" b="1" i="0" dirty="0">
                <a:solidFill>
                  <a:srgbClr val="000000"/>
                </a:solidFill>
                <a:effectLst/>
                <a:latin typeface="Conv_GothamLight"/>
              </a:rPr>
              <a:t>Improper Handling of Food</a:t>
            </a:r>
            <a:br>
              <a:rPr lang="en-US" b="1" i="0" dirty="0">
                <a:solidFill>
                  <a:srgbClr val="000000"/>
                </a:solidFill>
                <a:effectLst/>
                <a:latin typeface="Conv_GothamLight"/>
              </a:rPr>
            </a:br>
            <a:r>
              <a:rPr lang="en-US" b="0" i="0" dirty="0">
                <a:solidFill>
                  <a:srgbClr val="000000"/>
                </a:solidFill>
                <a:effectLst/>
                <a:latin typeface="Conv_GothamLight"/>
              </a:rPr>
              <a:t>Mishandling of ordered food items is the biggest challenge faced by the industry currently</a:t>
            </a:r>
            <a:endParaRPr lang="en-US" dirty="0">
              <a:solidFill>
                <a:srgbClr val="000000"/>
              </a:solidFill>
              <a:latin typeface="Conv_GothamLight"/>
            </a:endParaRPr>
          </a:p>
          <a:p>
            <a:r>
              <a:rPr lang="en-US" b="1" i="0" dirty="0">
                <a:solidFill>
                  <a:srgbClr val="000000"/>
                </a:solidFill>
                <a:effectLst/>
                <a:latin typeface="Conv_GothamLight"/>
              </a:rPr>
              <a:t>Logistical Challenges</a:t>
            </a:r>
            <a:br>
              <a:rPr lang="en-US" b="1" i="0" dirty="0">
                <a:solidFill>
                  <a:srgbClr val="000000"/>
                </a:solidFill>
                <a:effectLst/>
                <a:latin typeface="Conv_GothamLight"/>
              </a:rPr>
            </a:br>
            <a:r>
              <a:rPr lang="en-US" b="0" i="0" dirty="0">
                <a:solidFill>
                  <a:srgbClr val="000000"/>
                </a:solidFill>
                <a:effectLst/>
                <a:latin typeface="Conv_GothamLight"/>
              </a:rPr>
              <a:t>A major chunk of the business depends on how efficiently the logistics work to cater to a wider geography. </a:t>
            </a:r>
            <a:endParaRPr lang="en-IN" dirty="0"/>
          </a:p>
        </p:txBody>
      </p:sp>
    </p:spTree>
    <p:extLst>
      <p:ext uri="{BB962C8B-B14F-4D97-AF65-F5344CB8AC3E}">
        <p14:creationId xmlns:p14="http://schemas.microsoft.com/office/powerpoint/2010/main" val="268390628"/>
      </p:ext>
    </p:extLst>
  </p:cSld>
  <p:clrMapOvr>
    <a:masterClrMapping/>
  </p:clrMapOvr>
</p:sld>
</file>

<file path=ppt/theme/theme1.xml><?xml version="1.0" encoding="utf-8"?>
<a:theme xmlns:a="http://schemas.openxmlformats.org/drawingml/2006/main" name="BlockprintVTI">
  <a:themeElements>
    <a:clrScheme name="AnalogousFromLightSeedRightStep">
      <a:dk1>
        <a:srgbClr val="000000"/>
      </a:dk1>
      <a:lt1>
        <a:srgbClr val="FFFFFF"/>
      </a:lt1>
      <a:dk2>
        <a:srgbClr val="412E24"/>
      </a:dk2>
      <a:lt2>
        <a:srgbClr val="E2E8E8"/>
      </a:lt2>
      <a:accent1>
        <a:srgbClr val="C69699"/>
      </a:accent1>
      <a:accent2>
        <a:srgbClr val="BA937F"/>
      </a:accent2>
      <a:accent3>
        <a:srgbClr val="ADA383"/>
      </a:accent3>
      <a:accent4>
        <a:srgbClr val="9FA973"/>
      </a:accent4>
      <a:accent5>
        <a:srgbClr val="92AB81"/>
      </a:accent5>
      <a:accent6>
        <a:srgbClr val="78B079"/>
      </a:accent6>
      <a:hlink>
        <a:srgbClr val="568E8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C1A28C49E63D4CB0AB1FCDA526BAB1" ma:contentTypeVersion="14" ma:contentTypeDescription="Create a new document." ma:contentTypeScope="" ma:versionID="ab0a22003d2ec51cce5d866c2cd4c786">
  <xsd:schema xmlns:xsd="http://www.w3.org/2001/XMLSchema" xmlns:xs="http://www.w3.org/2001/XMLSchema" xmlns:p="http://schemas.microsoft.com/office/2006/metadata/properties" xmlns:ns3="c3f6816f-ac2f-4e07-8d0a-5894a0ac76ea" xmlns:ns4="7fa5bbb8-f971-4ab9-9e43-5d7166a5e5b6" targetNamespace="http://schemas.microsoft.com/office/2006/metadata/properties" ma:root="true" ma:fieldsID="a82705816735b3c26ad237aae32e06f6" ns3:_="" ns4:_="">
    <xsd:import namespace="c3f6816f-ac2f-4e07-8d0a-5894a0ac76ea"/>
    <xsd:import namespace="7fa5bbb8-f971-4ab9-9e43-5d7166a5e5b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f6816f-ac2f-4e07-8d0a-5894a0ac7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a5bbb8-f971-4ab9-9e43-5d7166a5e5b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AA181E-0BA6-4047-97DF-41CBA3185A9B}">
  <ds:schemaRefs>
    <ds:schemaRef ds:uri="http://schemas.microsoft.com/sharepoint/v3/contenttype/forms"/>
  </ds:schemaRefs>
</ds:datastoreItem>
</file>

<file path=customXml/itemProps2.xml><?xml version="1.0" encoding="utf-8"?>
<ds:datastoreItem xmlns:ds="http://schemas.openxmlformats.org/officeDocument/2006/customXml" ds:itemID="{E0DD4094-3FCB-4C5C-9390-B21BC311233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65531B08-7189-4BE8-85D0-D586AF573F79}">
  <ds:schemaRefs>
    <ds:schemaRef ds:uri="http://schemas.microsoft.com/office/2006/metadata/contentType"/>
    <ds:schemaRef ds:uri="http://schemas.microsoft.com/office/2006/metadata/properties/metaAttributes"/>
    <ds:schemaRef ds:uri="http://www.w3.org/2000/xmlns/"/>
    <ds:schemaRef ds:uri="http://www.w3.org/2001/XMLSchema"/>
    <ds:schemaRef ds:uri="c3f6816f-ac2f-4e07-8d0a-5894a0ac76ea"/>
    <ds:schemaRef ds:uri="7fa5bbb8-f971-4ab9-9e43-5d7166a5e5b6"/>
  </ds:schemaRefs>
</ds:datastoreItem>
</file>

<file path=docProps/app.xml><?xml version="1.0" encoding="utf-8"?>
<Properties xmlns="http://schemas.openxmlformats.org/officeDocument/2006/extended-properties" xmlns:vt="http://schemas.openxmlformats.org/officeDocument/2006/docPropsVTypes">
  <TotalTime>286</TotalTime>
  <Words>1225</Words>
  <Application>Microsoft Office PowerPoint</Application>
  <PresentationFormat>Widescreen</PresentationFormat>
  <Paragraphs>91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BlockprintVTI</vt:lpstr>
      <vt:lpstr>Food Websites</vt:lpstr>
      <vt:lpstr>PowerPoint Presentation</vt:lpstr>
      <vt:lpstr>Introduction</vt:lpstr>
      <vt:lpstr>History of Food Delivery</vt:lpstr>
      <vt:lpstr>Types of Food Websites</vt:lpstr>
      <vt:lpstr>How much does it cost to build a food delivery website? </vt:lpstr>
      <vt:lpstr>MVP of a custom food delivery website</vt:lpstr>
      <vt:lpstr>Key Food Delivery Challenges Let’s look at those critical challenges faced by the current players in food delivery space. </vt:lpstr>
      <vt:lpstr>PowerPoint Presentation</vt:lpstr>
      <vt:lpstr>Final thoughts(Conclusion) </vt:lpstr>
      <vt:lpstr>Why is a food delivery service important? </vt:lpstr>
      <vt:lpstr>PowerPoint Presentation</vt:lpstr>
      <vt:lpstr>Disadvantages</vt:lpstr>
      <vt:lpstr>Reference to our code(Html code)</vt:lpstr>
      <vt:lpstr>PowerPoint Presentation</vt:lpstr>
      <vt:lpstr>PowerPoint Presentation</vt:lpstr>
      <vt:lpstr>CSS code</vt:lpstr>
      <vt:lpstr>PowerPoint Presentation</vt:lpstr>
      <vt:lpstr>PowerPoint Presentation</vt:lpstr>
      <vt:lpstr>PowerPoint Presentation</vt:lpstr>
      <vt:lpstr>PowerPoint Presentation</vt:lpstr>
      <vt:lpstr>PowerPoint Presentation</vt:lpstr>
      <vt:lpstr>Website Output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SHIVAM  KHETWAL</dc:creator>
  <cp:lastModifiedBy>Shivam Khetwal</cp:lastModifiedBy>
  <cp:revision>13</cp:revision>
  <dcterms:created xsi:type="dcterms:W3CDTF">2022-01-24T10:36:17Z</dcterms:created>
  <dcterms:modified xsi:type="dcterms:W3CDTF">2022-07-18T03:44:04Z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0x0101005FC1A28C49E63D4CB0AB1FCDA526BAB1</vt:lpwstr>
  </property>
</Properties>
</file>